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6"/>
  </p:notesMasterIdLst>
  <p:handoutMasterIdLst>
    <p:handoutMasterId r:id="rId37"/>
  </p:handoutMasterIdLst>
  <p:sldIdLst>
    <p:sldId id="276" r:id="rId5"/>
    <p:sldId id="269" r:id="rId6"/>
    <p:sldId id="270" r:id="rId7"/>
    <p:sldId id="280" r:id="rId8"/>
    <p:sldId id="281" r:id="rId9"/>
    <p:sldId id="282" r:id="rId10"/>
    <p:sldId id="274" r:id="rId11"/>
    <p:sldId id="283" r:id="rId12"/>
    <p:sldId id="285" r:id="rId13"/>
    <p:sldId id="284" r:id="rId14"/>
    <p:sldId id="286" r:id="rId15"/>
    <p:sldId id="287" r:id="rId16"/>
    <p:sldId id="288" r:id="rId17"/>
    <p:sldId id="289" r:id="rId18"/>
    <p:sldId id="290" r:id="rId19"/>
    <p:sldId id="291" r:id="rId20"/>
    <p:sldId id="292" r:id="rId21"/>
    <p:sldId id="293" r:id="rId22"/>
    <p:sldId id="294" r:id="rId23"/>
    <p:sldId id="295" r:id="rId24"/>
    <p:sldId id="297" r:id="rId25"/>
    <p:sldId id="296" r:id="rId26"/>
    <p:sldId id="299" r:id="rId27"/>
    <p:sldId id="298" r:id="rId28"/>
    <p:sldId id="301" r:id="rId29"/>
    <p:sldId id="300" r:id="rId30"/>
    <p:sldId id="302" r:id="rId31"/>
    <p:sldId id="305" r:id="rId32"/>
    <p:sldId id="306" r:id="rId33"/>
    <p:sldId id="303" r:id="rId34"/>
    <p:sldId id="304"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718518-1817-3C08-AEC0-55081DC5F7CB}" name="Rohit" initials="R" userId="80562810ed74338f" providerId="Windows Live"/>
  <p188:author id="{D0DA7928-C0BF-0154-7F7F-8EF7912ECB25}" name="Nida Khan" initials="NK" userId="S::nida.khan@edspire.in::73c49219-e83e-4d47-8061-f9212fd3888d" providerId="AD"/>
  <p188:author id="{9BEF0AC1-D87A-7191-1E73-908ADB183ED5}" name="Prajakta Matondkar" initials="PM" userId="S::prajakta.matondkar@leadspireconsulting.com::1066f1a6-91f0-434b-a9cb-a0382166ae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AC0"/>
    <a:srgbClr val="B6D6F4"/>
    <a:srgbClr val="EAB8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D4A20-F777-2A8E-C60D-14068340AB59}" v="1" dt="2023-12-29T07:22:11.797"/>
    <p1510:client id="{567EEBCC-80EE-526D-ED78-B7C6BC3A7F77}" v="1" dt="2023-12-27T15:03:18.590"/>
    <p1510:client id="{6FCCF7DF-27D8-DBDD-A8A1-F3959367BE96}" v="2" dt="2023-12-27T09:07:23.795"/>
    <p1510:client id="{AE7F64BC-4DAF-4C26-9B2E-3B32878C58C1}" v="8" dt="2023-12-15T06:05:16.477"/>
    <p1510:client id="{BF19EAC4-2883-4D8E-A938-70CB01F75332}" v="1" dt="2023-12-15T09:33:25.700"/>
    <p1510:client id="{E63EE759-F633-2068-3165-61125ACEDDCD}" v="1" dt="2023-12-20T05:52:15.19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61111" autoAdjust="0"/>
  </p:normalViewPr>
  <p:slideViewPr>
    <p:cSldViewPr showGuides="1">
      <p:cViewPr varScale="1">
        <p:scale>
          <a:sx n="44" d="100"/>
          <a:sy n="44" d="100"/>
        </p:scale>
        <p:origin x="936" y="42"/>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12/29/2023</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12/29/2023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DO: Display the slide till participants are settling.</a:t>
            </a:r>
          </a:p>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Enter and Go on next slide and continue</a:t>
            </a:r>
          </a:p>
          <a:p>
            <a:endParaRPr lang="en-GB" dirty="0"/>
          </a:p>
        </p:txBody>
      </p:sp>
      <p:sp>
        <p:nvSpPr>
          <p:cNvPr id="4" name="Slide Number Placeholder 3"/>
          <p:cNvSpPr>
            <a:spLocks noGrp="1"/>
          </p:cNvSpPr>
          <p:nvPr>
            <p:ph type="sldNum" sz="quarter" idx="5"/>
          </p:nvPr>
        </p:nvSpPr>
        <p:spPr/>
        <p:txBody>
          <a:bodyPr/>
          <a:lstStyle/>
          <a:p>
            <a:fld id="{B8796F01-7154-41E0-B48B-A6921757531A}" type="slidenum">
              <a:rPr lang="en-AE" smtClean="0"/>
              <a:pPr/>
              <a:t>1</a:t>
            </a:fld>
            <a:endParaRPr lang="en-AE"/>
          </a:p>
        </p:txBody>
      </p:sp>
    </p:spTree>
    <p:extLst>
      <p:ext uri="{BB962C8B-B14F-4D97-AF65-F5344CB8AC3E}">
        <p14:creationId xmlns:p14="http://schemas.microsoft.com/office/powerpoint/2010/main" val="423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an increasingly digitalized world, proficiency in ICT is not just an academic requirement but a vital life skill. Training teachers in ICT equips them to prepare students for the realities of the modern workforce and society, where digital literacy is paramount.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10</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615497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ICT tools enable more efficient and varied forms of assessment. Teachers can access ready worksheets and save on time . Digital quizzes, online assessments, and interactive learning platforms provide immediate feedback, helping both teachers and students track progress and understand areas for improvement.</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Therefore, ICT training is crucial as it not only aligns with the multi-sensory nature of learning but also enhances the overall educational experience. It prepares both educators and students for a future where technology plays a central role in how we communicate, learn, and work.</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a:p>
            <a:r>
              <a:rPr lang="en-GB" dirty="0"/>
              <a:t>DO: Ask participants, if they understood, why they are attending ICT training.</a:t>
            </a:r>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11</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27023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If you are very clear with the importance of ICT, I will take it forward so that, we can have maximum benefit out of it.</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will discuss how you can take maximum benefit of the resources present in your own school. </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Each school is equipped with a teacher system – that's your command center. From here, you can access the Google Suite with tools like Google Classroom, Docs, and Slides to create and share educational material."</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12</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662637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students have access to student systems. These computers are invaluable for hands-on learning, from research projects to computer science education, and for fostering digital literacy."</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13</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66959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Speaker: You also have access to the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multi-functional printer, which is not just for printing documents. It can scan and copy, allowing us to share students' work and create a paper trail for important projects and artwork."</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03668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a:t>
            </a:r>
            <a:r>
              <a:rPr lang="en-US" sz="1800" dirty="0">
                <a:effectLst/>
                <a:latin typeface="Calibri" panose="020F0502020204030204" pitchFamily="34" charset="0"/>
                <a:ea typeface="Calibri" panose="020F0502020204030204" pitchFamily="34" charset="0"/>
                <a:cs typeface="Times New Roman" panose="02020603050405020304" pitchFamily="18" charset="0"/>
              </a:rPr>
              <a:t>One of the gems of our ICT setup is the Smart TV. It's a versatile tool that can be used to stream educational videos, display student presentations, or even connect to a computer for interactive lessons.“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Do: Let the video play and then move to next slide.</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Ask: Did you like the video, see how things are easy to understand when we can see them other than just reading and assuming the things.</a:t>
            </a:r>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15</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045207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t>Speaker: Now, all these tools will work, if you will ensue that your WI-FI router is plugged In. It is important to </a:t>
            </a:r>
            <a:r>
              <a:rPr lang="en-US" sz="1800" dirty="0">
                <a:effectLst/>
                <a:latin typeface="Calibri" panose="020F0502020204030204" pitchFamily="34" charset="0"/>
                <a:ea typeface="Calibri" panose="020F0502020204030204" pitchFamily="34" charset="0"/>
                <a:cs typeface="Times New Roman" panose="02020603050405020304" pitchFamily="18" charset="0"/>
              </a:rPr>
              <a:t>have access to the internet to use resources available online.</a:t>
            </a:r>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16</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370579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t>Speaker: To solve the problem of p</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ower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interruptions, thanks to our UPS tool which is like a feather in ICT tools. UPS stands for Uninterrupted power supply . This unit will keep critical systems running smoothly even when there are outages, ensuring that your lesson can go on."</a:t>
            </a:r>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17</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195799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In our schools we also have facility of </a:t>
            </a:r>
            <a:r>
              <a:rPr lang="en-US" sz="1800" dirty="0">
                <a:effectLst/>
                <a:latin typeface="Calibri" panose="020F0502020204030204" pitchFamily="34" charset="0"/>
                <a:ea typeface="Calibri" panose="020F0502020204030204" pitchFamily="34" charset="0"/>
                <a:cs typeface="Times New Roman" panose="02020603050405020304" pitchFamily="18" charset="0"/>
              </a:rPr>
              <a:t>charging trolleys.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 mobile power solution, ensuring all our devices are charged and ready to go for each lesson."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 these elements together create an integrated, interactive, and engaging learning environment for our students.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Hope all of you are now well-versed with the tools you have with you. I encourage you to share your queries, if any.</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18</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43956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Now, you know you can give better learning experience to students, using ICT tools. Let me share how you can access to educational websites using web links or QR codes.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19</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40561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"Good morning, everyone! I welcome you all.</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hope you're all are doing well. Today we are gathered here for a training on ICT (Information and Communication Technology in education.)</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 I'm [Your Name], and some more introduction.</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begin our first session which is on ‘Fundamentals of ICT in Educational Contexts.’ </a:t>
            </a:r>
            <a:r>
              <a:rPr lang="en-US" sz="1800" dirty="0">
                <a:effectLst/>
                <a:latin typeface="Calibri" panose="020F0502020204030204" pitchFamily="34" charset="0"/>
                <a:ea typeface="Calibri" panose="020F0502020204030204" pitchFamily="34" charset="0"/>
                <a:cs typeface="Times New Roman" panose="02020603050405020304" pitchFamily="18" charset="0"/>
              </a:rPr>
              <a:t>Today, we aim to lay a solid foundation for understanding how ICT can transform our teaching and learning environments. We'll start by discussing what ICT is and why it's so crucial in today's educational landscape.</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DO: Go on next slide and continue</a:t>
            </a:r>
          </a:p>
          <a:p>
            <a:endParaRPr lang="en-GB" dirty="0"/>
          </a:p>
        </p:txBody>
      </p:sp>
      <p:sp>
        <p:nvSpPr>
          <p:cNvPr id="4" name="Slide Number Placeholder 3"/>
          <p:cNvSpPr>
            <a:spLocks noGrp="1"/>
          </p:cNvSpPr>
          <p:nvPr>
            <p:ph type="sldNum" sz="quarter" idx="5"/>
          </p:nvPr>
        </p:nvSpPr>
        <p:spPr/>
        <p:txBody>
          <a:bodyPr/>
          <a:lstStyle/>
          <a:p>
            <a:fld id="{B8796F01-7154-41E0-B48B-A6921757531A}" type="slidenum">
              <a:rPr lang="en-AE" smtClean="0"/>
              <a:pPr/>
              <a:t>2</a:t>
            </a:fld>
            <a:endParaRPr lang="en-AE"/>
          </a:p>
        </p:txBody>
      </p:sp>
    </p:spTree>
    <p:extLst>
      <p:ext uri="{BB962C8B-B14F-4D97-AF65-F5344CB8AC3E}">
        <p14:creationId xmlns:p14="http://schemas.microsoft.com/office/powerpoint/2010/main" val="4213838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Speaker:</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A</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QR code, or Quick Response code, can be scanned using the camera of a smart device like a tablet or smartphone, or even using the webcam of your student systems.“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I will show you in detail how to scan a QR Code, with the help of this video.</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DO: Press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CTRL+Click</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to play the video (Skip the ad)</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20</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652343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Speaker: You can easily scan QR codes given on NCERT or other books.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"I suggest you to create a collection of QR codes for the educational resources you find most valuable. You can print these out and post them in your classroom for easy student access, or include them in your lesson plans and handouts."</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NOTE: Next slide is an optional activity. If tile allows, can do it or skip the slide, by clicking twice.</a:t>
            </a: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21</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434564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Let’s try scanning QR Code. Please remove your devices/ mobile phones for the activity who are willing to do it and have internet in the phones.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"First, you'll need a QR code scanner app. Many devices have this feature built-in, but there are also free apps available for download. Once you have your app ready, open it and point your device’s camera at the QR code."</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a:p>
            <a:r>
              <a:rPr lang="en-GB" dirty="0"/>
              <a:t>DO: P</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allow participants to follow along</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"After scanning, a notification will appear with a link. Tap on it, and it will take you directly to the website. It’s that simple!"</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DO:  Ensures everyone is able to scan and access the link.</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sng" dirty="0">
                <a:effectLst/>
                <a:latin typeface="Calibri" panose="020F0502020204030204" pitchFamily="34" charset="0"/>
                <a:ea typeface="Calibri" panose="020F0502020204030204" pitchFamily="34" charset="0"/>
                <a:cs typeface="Times New Roman" panose="02020603050405020304" pitchFamily="18" charset="0"/>
              </a:rPr>
              <a:t>Option 2</a:t>
            </a:r>
          </a:p>
          <a:p>
            <a:endParaRPr lang="en-US" sz="1800" u="sng"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make this more engaging, let’s have a QR code scavenger hunt. I’ve placed several QR codes around the room, each linking to different educational resources. Your task is to find and scan each one, and write down what resource it leads to. Ready? Go!"</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DO:  Ensures everyone is able to scan and access the link.</a:t>
            </a:r>
          </a:p>
          <a:p>
            <a:r>
              <a:rPr lang="en-GB" u="sng" dirty="0"/>
              <a:t>Once they are done</a:t>
            </a:r>
          </a:p>
          <a:p>
            <a:r>
              <a:rPr lang="en-GB" u="sng" dirty="0"/>
              <a:t>Say: Great, you have learnt it quickly.</a:t>
            </a:r>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22</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342379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Speaker: These are different initiatives under NCERT…..</a:t>
            </a:r>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23</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654459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dirty="0"/>
              <a:t>Speaker: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"Apart from the convenience of QR codes, we have access to comprehensive educational platforms like the NCERT…….</a:t>
            </a:r>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24</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4022171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Speaker: "The NCERT, or National Council of Educational Research and Training, provides a wide array of resources. From textbooks to supplementary materials and interactive lessons, it's a resource that aligns with our national curriculum standards."</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25</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243924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Speaker: Another we have Shiksha Portal. It also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offers a range of educational services, including lesson plans, teaching aids, and professional development resources that are both innovative and practical for our classroom use."</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These platforms are a treasure (Use word Khazana too) of information and learning materials, that can greatly benefit our teaching methods and our students' learning experience.“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NOTE: NEXT slide is optional</a:t>
            </a:r>
            <a:endParaRPr lang="en-AE"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26</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994467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Speaker: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let’s take a moment to explore the platform and find the material for the subjects you teach.</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Ask: Ask participants what they want to see on website.</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 Show 2-3 things as per their choice.</a:t>
            </a:r>
          </a:p>
          <a:p>
            <a:r>
              <a:rPr lang="en-GB" sz="1800" dirty="0"/>
              <a:t>Note: Click on the “Click Me” to go directly go to website. Spend 5-10 minutes and give a walkthrough.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408972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kern="100" dirty="0">
                <a:effectLst/>
                <a:latin typeface="Calibri" panose="020F0502020204030204" pitchFamily="34" charset="0"/>
                <a:ea typeface="Calibri" panose="020F0502020204030204" pitchFamily="34" charset="0"/>
                <a:cs typeface="Times New Roman" panose="02020603050405020304" pitchFamily="18" charset="0"/>
              </a:rPr>
              <a:t>Speaker: Similarly, we also have DIKSHA Portal, an initiative by </a:t>
            </a:r>
            <a:r>
              <a:rPr lang="en-US" b="0" i="0" dirty="0">
                <a:solidFill>
                  <a:srgbClr val="4D5156"/>
                </a:solidFill>
                <a:effectLst/>
                <a:latin typeface="Google Sans"/>
              </a:rPr>
              <a:t>government for Digital Education in India. It </a:t>
            </a:r>
            <a:r>
              <a:rPr lang="en-US" b="0" i="0" dirty="0">
                <a:solidFill>
                  <a:srgbClr val="000000"/>
                </a:solidFill>
                <a:effectLst/>
                <a:latin typeface="Söhne"/>
              </a:rPr>
              <a:t>enhances solutions within the field of teacher education. The DIKSHA platform provides learning materials aligned to our subjective curriculum for teachers, students, and parents. </a:t>
            </a:r>
          </a:p>
          <a:p>
            <a:pPr algn="l"/>
            <a:endParaRPr lang="en-US" b="0" i="0" dirty="0">
              <a:solidFill>
                <a:srgbClr val="000000"/>
              </a:solidFill>
              <a:effectLst/>
              <a:latin typeface="Söhne"/>
            </a:endParaRPr>
          </a:p>
          <a:p>
            <a:pPr algn="l"/>
            <a:r>
              <a:rPr lang="en-US" b="0" i="0">
                <a:solidFill>
                  <a:srgbClr val="000000"/>
                </a:solidFill>
                <a:effectLst/>
                <a:latin typeface="Söhne"/>
              </a:rPr>
              <a:t>Activity - Simply </a:t>
            </a:r>
            <a:r>
              <a:rPr lang="en-US" b="0" i="0" dirty="0">
                <a:solidFill>
                  <a:srgbClr val="000000"/>
                </a:solidFill>
                <a:effectLst/>
                <a:latin typeface="Söhne"/>
              </a:rPr>
              <a:t>download the DIKSHA app and scan QR codes in your textbooks to conveniently access all your lessons.</a:t>
            </a:r>
          </a:p>
          <a:p>
            <a:pPr algn="l"/>
            <a:endParaRPr lang="en-US" b="0" i="0" dirty="0">
              <a:solidFill>
                <a:srgbClr val="4D5156"/>
              </a:solidFill>
              <a:effectLst/>
              <a:latin typeface="Google San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NOTE: NEXT slide is optional</a:t>
            </a:r>
            <a:endParaRPr lang="en-AE"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219476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B804C-15BE-4AB1-868C-6FF83DEF1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0290A2-5065-A7B5-6001-D3E2A7ED61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E4E65-E490-4FE1-750A-0DCF8E134D39}"/>
              </a:ext>
            </a:extLst>
          </p:cNvPr>
          <p:cNvSpPr>
            <a:spLocks noGrp="1"/>
          </p:cNvSpPr>
          <p:nvPr>
            <p:ph type="body" idx="1"/>
          </p:nvPr>
        </p:nvSpPr>
        <p:spPr/>
        <p:txBody>
          <a:bodyPr/>
          <a:lstStyle/>
          <a:p>
            <a:pPr marL="228600">
              <a:defRPr/>
            </a:pPr>
            <a:r>
              <a:rPr lang="en-GB" sz="1800" b="1" kern="100" dirty="0">
                <a:latin typeface="Calibri"/>
                <a:ea typeface="Calibri"/>
                <a:cs typeface="Calibri"/>
              </a:rPr>
              <a:t>Speaker: </a:t>
            </a:r>
            <a:r>
              <a:rPr lang="en-GB" sz="1800" kern="100" dirty="0">
                <a:latin typeface="Calibri"/>
                <a:ea typeface="Calibri"/>
                <a:cs typeface="Calibri"/>
              </a:rPr>
              <a:t>Allow me to introduce you all to The MIS Monitoring Tool, you can simply login with School’s UDISE+ code and refer to t</a:t>
            </a:r>
            <a:r>
              <a:rPr lang="en-US" sz="1800" kern="100" dirty="0">
                <a:latin typeface="Calibri"/>
                <a:ea typeface="Calibri"/>
                <a:cs typeface="Calibri"/>
              </a:rPr>
              <a:t>he digital resource's links available for teaching and non-teaching staff. It provides links to pre-loaded e-content, e-textbooks, audio-videos, educational portals like DIKSHA, NCERT, and many more. </a:t>
            </a:r>
          </a:p>
          <a:p>
            <a:pPr>
              <a:defRPr/>
            </a:pPr>
            <a:endParaRPr lang="en-US" sz="1800" kern="100" dirty="0">
              <a:latin typeface="Calibri"/>
              <a:ea typeface="Calibri"/>
              <a:cs typeface="Calibri"/>
            </a:endParaRPr>
          </a:p>
          <a:p>
            <a:pPr>
              <a:defRPr/>
            </a:pPr>
            <a:r>
              <a:rPr lang="en-GB" sz="1800" dirty="0"/>
              <a:t>Note: Add the MIS Monitoring Tool link to “Click Me” button to go directly go to the tool. Spend 5-10 minutes and give a walkthrough.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BC2B526D-BAFD-5FAF-4034-C3A19554859B}"/>
              </a:ext>
            </a:extLst>
          </p:cNvPr>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93097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In this session, "You'll be introduced to a variety of ICT tools and resources that can significantly enhance both teaching effectiveness and student engagement. We'll explore how these tools can be integrated into your daily teaching practices, making learning more interactive and impactful.</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Pause</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"A key part of today's session involves navigating and utilizing educational platforms. We'll learn how to access valuable resources from both government and private educational websites using simple tools like QR codes. I'll demonstrate how to use platforms such as the NCERT and Shiksha Portal, ensuring you gain practical understanding and hands-on experience.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Take small pause</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Speaker: "Remember, this session is interactive, so I encourage you all to ask questions, share your insights, and engage in discussions as we go along. Your active participation will enrich our learning experience.</a:t>
            </a:r>
          </a:p>
          <a:p>
            <a:endParaRPr lang="en-GB" dirty="0"/>
          </a:p>
          <a:p>
            <a:r>
              <a:rPr lang="en-GB" dirty="0"/>
              <a:t>So, to break silence and encourage your participation, let me ask, how I did your welcome?</a:t>
            </a:r>
          </a:p>
          <a:p>
            <a:r>
              <a:rPr lang="en-GB" dirty="0"/>
              <a:t>DO: Ask a few participant to answer one by one (Mostly will remember clap)</a:t>
            </a:r>
          </a:p>
          <a:p>
            <a:endParaRPr lang="en-GB" dirty="0"/>
          </a:p>
          <a:p>
            <a:r>
              <a:rPr lang="en-GB" dirty="0"/>
              <a:t>Speaker: Then say, see this is the power of ICT, this help us to  remember things in better way and for longer time.  This is just a basic example, in session we will unfold more on this.</a:t>
            </a:r>
          </a:p>
          <a:p>
            <a:endParaRPr lang="en-GB"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without further delay, let’s move on this exciting learning journey together.</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Welcome to Session 1: Fundamentals of ICT in Educational Contexts."</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DO: Go on next slide and continue</a:t>
            </a:r>
          </a:p>
          <a:p>
            <a:endParaRPr lang="en-GB" dirty="0"/>
          </a:p>
        </p:txBody>
      </p:sp>
      <p:sp>
        <p:nvSpPr>
          <p:cNvPr id="4" name="Slide Number Placeholder 3"/>
          <p:cNvSpPr>
            <a:spLocks noGrp="1"/>
          </p:cNvSpPr>
          <p:nvPr>
            <p:ph type="sldNum" sz="quarter" idx="5"/>
          </p:nvPr>
        </p:nvSpPr>
        <p:spPr/>
        <p:txBody>
          <a:bodyPr/>
          <a:lstStyle/>
          <a:p>
            <a:fld id="{B8796F01-7154-41E0-B48B-A6921757531A}" type="slidenum">
              <a:rPr lang="en-AE" smtClean="0"/>
              <a:pPr/>
              <a:t>3</a:t>
            </a:fld>
            <a:endParaRPr lang="en-AE"/>
          </a:p>
        </p:txBody>
      </p:sp>
    </p:spTree>
    <p:extLst>
      <p:ext uri="{BB962C8B-B14F-4D97-AF65-F5344CB8AC3E}">
        <p14:creationId xmlns:p14="http://schemas.microsoft.com/office/powerpoint/2010/main" val="1987664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dirty="0"/>
              <a:t>Speaker: </a:t>
            </a:r>
          </a:p>
          <a:p>
            <a:pPr>
              <a:lnSpc>
                <a:spcPct val="107000"/>
              </a:lnSpc>
              <a:spcAft>
                <a:spcPts val="800"/>
              </a:spcAft>
            </a:pPr>
            <a:r>
              <a:rPr lang="en-GB" dirty="0"/>
              <a:t>I hope all of you are taking out some new things from today’s training. This training will benefit if these will be regular use of these ICT tools.</a:t>
            </a:r>
          </a:p>
          <a:p>
            <a:pPr>
              <a:lnSpc>
                <a:spcPct val="107000"/>
              </a:lnSpc>
              <a:spcAft>
                <a:spcPts val="800"/>
              </a:spcAft>
            </a:pPr>
            <a:endParaRPr lang="en-GB" dirty="0"/>
          </a:p>
          <a:p>
            <a:pPr>
              <a:lnSpc>
                <a:spcPct val="107000"/>
              </a:lnSpc>
              <a:spcAft>
                <a:spcPts val="800"/>
              </a:spcAft>
            </a:pPr>
            <a:r>
              <a:rPr lang="en-GB" dirty="0"/>
              <a:t>Next,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want you to think about how you can schedule regular visits to the computer lab to make the best use of these platforms. Draft a weekly plan that incorporates lab time into your existing syllabus."</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"Remember, the goal is to integrate ICT into your teaching in a way that is seamless and beneficial. Whether it's through accessing digital textbooks on the NCERT portal or utilizing other interactive tools.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Finally, I must say, you are doing best with your work and these resources are here to enhance your teaching and your students' learning."</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4120955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dirty="0"/>
              <a:t>Speaker: </a:t>
            </a:r>
            <a:r>
              <a:rPr lang="en-US" dirty="0"/>
              <a:t>Thank You everyone for your time.</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31</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495957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ICT stands for Information and Communication Technology, and it's the infrastructure and components that enable modern computing."</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a:p>
            <a:endParaRPr lang="en-GB" dirty="0"/>
          </a:p>
          <a:p>
            <a:endParaRPr lang="en-GB" dirty="0"/>
          </a:p>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DO: Go on next slide and continue</a:t>
            </a:r>
          </a:p>
          <a:p>
            <a:endParaRPr lang="en-GB" dirty="0"/>
          </a:p>
        </p:txBody>
      </p:sp>
      <p:sp>
        <p:nvSpPr>
          <p:cNvPr id="4" name="Slide Number Placeholder 3"/>
          <p:cNvSpPr>
            <a:spLocks noGrp="1"/>
          </p:cNvSpPr>
          <p:nvPr>
            <p:ph type="sldNum" sz="quarter" idx="5"/>
          </p:nvPr>
        </p:nvSpPr>
        <p:spPr/>
        <p:txBody>
          <a:bodyPr/>
          <a:lstStyle/>
          <a:p>
            <a:fld id="{B8796F01-7154-41E0-B48B-A6921757531A}" type="slidenum">
              <a:rPr lang="en-AE" smtClean="0"/>
              <a:pPr/>
              <a:t>4</a:t>
            </a:fld>
            <a:endParaRPr lang="en-AE"/>
          </a:p>
        </p:txBody>
      </p:sp>
    </p:spTree>
    <p:extLst>
      <p:ext uri="{BB962C8B-B14F-4D97-AF65-F5344CB8AC3E}">
        <p14:creationId xmlns:p14="http://schemas.microsoft.com/office/powerpoint/2010/main" val="2363186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Speaker: "The foundation of ICT is built upon four pillars: hardware, which is the physical component of technology; software, the programs and applications that run on hardware; networks, which allow computers to communicate and share resources; and databases, which store and organize data."</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Speaker:</a:t>
            </a:r>
          </a:p>
          <a:p>
            <a:r>
              <a:rPr lang="en-US" sz="1600" dirty="0">
                <a:effectLst/>
                <a:latin typeface="Calibri" panose="020F0502020204030204" pitchFamily="34" charset="0"/>
                <a:ea typeface="Calibri" panose="020F0502020204030204" pitchFamily="34" charset="0"/>
                <a:cs typeface="Times New Roman" panose="02020603050405020304" pitchFamily="18" charset="0"/>
              </a:rPr>
              <a:t>"Now, I want you to think about the devices you use daily.</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DO: Let participants give 5 minutes to reflect on these daily tools.</a:t>
            </a:r>
          </a:p>
          <a:p>
            <a:r>
              <a:rPr lang="en-US" sz="1600" dirty="0">
                <a:effectLst/>
                <a:latin typeface="Calibri" panose="020F0502020204030204" pitchFamily="34" charset="0"/>
                <a:ea typeface="Calibri" panose="020F0502020204030204" pitchFamily="34" charset="0"/>
                <a:cs typeface="Times New Roman" panose="02020603050405020304" pitchFamily="18" charset="0"/>
              </a:rPr>
              <a:t>ASK: How these tools help in their work and are they happy that that they started using it.</a:t>
            </a:r>
          </a:p>
          <a:p>
            <a:r>
              <a:rPr lang="en-US" sz="1600" dirty="0">
                <a:effectLst/>
                <a:latin typeface="Calibri" panose="020F0502020204030204" pitchFamily="34" charset="0"/>
                <a:ea typeface="Calibri" panose="020F0502020204030204" pitchFamily="34" charset="0"/>
                <a:cs typeface="Times New Roman" panose="02020603050405020304" pitchFamily="18" charset="0"/>
              </a:rPr>
              <a:t>(Main idea: It is just to convey new techniques are helpful)</a:t>
            </a:r>
          </a:p>
          <a:p>
            <a:endParaRPr lang="en-GB" dirty="0"/>
          </a:p>
          <a:p>
            <a:r>
              <a:rPr lang="en-GB" dirty="0"/>
              <a:t>DO: Go on next slide and continue</a:t>
            </a:r>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28995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Continue with previous</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While you may or may not have personal computers, the concepts of ICT can still be applied through shared community resources, like a village computer center or school technology or computer labs."</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DO: Go on next slide and continue</a:t>
            </a: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6</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601161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Continue with previous</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all of you have used a basic mobile phone to send a text message or make a call? Or listened to the radio for news and information?“ These tools are the building blocks of ICT. They represent the beginning of a journey into a wider digital world. </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DO: Go on next slide and continue</a:t>
            </a:r>
          </a:p>
          <a:p>
            <a:endParaRPr lang="en-GB" dirty="0"/>
          </a:p>
        </p:txBody>
      </p:sp>
      <p:sp>
        <p:nvSpPr>
          <p:cNvPr id="4" name="Slide Number Placeholder 3"/>
          <p:cNvSpPr>
            <a:spLocks noGrp="1"/>
          </p:cNvSpPr>
          <p:nvPr>
            <p:ph type="sldNum" sz="quarter" idx="5"/>
          </p:nvPr>
        </p:nvSpPr>
        <p:spPr/>
        <p:txBody>
          <a:bodyPr/>
          <a:lstStyle/>
          <a:p>
            <a:fld id="{B8796F01-7154-41E0-B48B-A6921757531A}" type="slidenum">
              <a:rPr lang="en-AE" smtClean="0"/>
              <a:pPr/>
              <a:t>7</a:t>
            </a:fld>
            <a:endParaRPr lang="en-AE"/>
          </a:p>
        </p:txBody>
      </p:sp>
    </p:spTree>
    <p:extLst>
      <p:ext uri="{BB962C8B-B14F-4D97-AF65-F5344CB8AC3E}">
        <p14:creationId xmlns:p14="http://schemas.microsoft.com/office/powerpoint/2010/main" val="307635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Speaker: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moving ahead, here lets first discuss the significance of ICT. As we all are human beings, it won’t interest us, till we are not sure of benefits. (Say in humorous tone)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know learning is most effective when it engages multiple senses.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Look at this video.</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 Click on play button.</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ICT tools can stimulate visual, and auditory learning through interactive videos.</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multi-sensory approach caters to diverse learning styles and needs, making education more inclusive and effective. When we teach our students teaching become  more interesting and students take more interest as they understand concepts in better way.</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GB" dirty="0"/>
              <a:t>DO: Go on next slide and continue</a:t>
            </a: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8</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445155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kern="100" dirty="0">
                <a:effectLst/>
                <a:latin typeface="Calibri"/>
                <a:ea typeface="Calibri"/>
                <a:cs typeface="Calibri"/>
              </a:rPr>
              <a:t>Speaker: ICT opens up a vast array of educational resources that were previously </a:t>
            </a:r>
            <a:r>
              <a:rPr lang="en-US" sz="1800" kern="100" dirty="0">
                <a:latin typeface="Calibri"/>
                <a:ea typeface="Calibri"/>
                <a:cs typeface="Calibri"/>
              </a:rPr>
              <a:t>not in access</a:t>
            </a:r>
            <a:r>
              <a:rPr lang="en-US" sz="1800" kern="100" dirty="0">
                <a:effectLst/>
                <a:latin typeface="Calibri"/>
                <a:ea typeface="Calibri"/>
                <a:cs typeface="Calibri"/>
              </a:rPr>
              <a:t>. Teachers and students can access up-to-date information, research, and global perspectives, enriching the learning experience and fostering a more informed and connected classroom.</a:t>
            </a:r>
            <a:endParaRPr lang="en-AE" sz="1800" kern="100" dirty="0">
              <a:effectLst/>
              <a:latin typeface="Calibri"/>
              <a:ea typeface="Calibri"/>
              <a:cs typeface="Calibri"/>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AE"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9</a:t>
            </a:fld>
            <a:endParaRPr kumimoji="0" lang="en-AE"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61550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12/29/2023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12/29/2023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12/29/2023</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12/29/2023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12/29/2023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12/29/2023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12/29/2023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12/29/2023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12/29/2023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12/29/2023</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9.gif"/><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3.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hyperlink" Target="https://youtu.be/NszA4CydFw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ncert.nic.in/"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hyperlink" Target="https://ncert.nic.in/"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34EE7B2-3C78-6FC4-B37C-2942BCA37E38}"/>
              </a:ext>
            </a:extLst>
          </p:cNvPr>
          <p:cNvSpPr>
            <a:spLocks noGrp="1"/>
          </p:cNvSpPr>
          <p:nvPr>
            <p:ph type="title"/>
          </p:nvPr>
        </p:nvSpPr>
        <p:spPr>
          <a:xfrm>
            <a:off x="621804" y="482600"/>
            <a:ext cx="3351927" cy="1871216"/>
          </a:xfrm>
        </p:spPr>
        <p:txBody>
          <a:bodyPr anchor="b">
            <a:normAutofit/>
          </a:bodyPr>
          <a:lstStyle/>
          <a:p>
            <a:r>
              <a:rPr lang="en-US" sz="4000" b="1" dirty="0"/>
              <a:t>ICT Training</a:t>
            </a:r>
          </a:p>
        </p:txBody>
      </p:sp>
      <p:pic>
        <p:nvPicPr>
          <p:cNvPr id="1026" name="Picture 2" descr="Free photo middle-aged content teacher helping to boy with lesson and explaining theme">
            <a:extLst>
              <a:ext uri="{FF2B5EF4-FFF2-40B4-BE49-F238E27FC236}">
                <a16:creationId xmlns:a16="http://schemas.microsoft.com/office/drawing/2014/main" id="{9F7B21EA-10B7-918F-9012-AE90DC57B2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8" r="21161" b="-2"/>
          <a:stretch/>
        </p:blipFill>
        <p:spPr bwMode="auto">
          <a:xfrm>
            <a:off x="4469236" y="482600"/>
            <a:ext cx="6805427" cy="5892800"/>
          </a:xfrm>
          <a:prstGeom prst="rect">
            <a:avLst/>
          </a:prstGeom>
          <a:solidFill>
            <a:srgbClr val="FFFFFF"/>
          </a:solidFill>
        </p:spPr>
      </p:pic>
      <p:sp>
        <p:nvSpPr>
          <p:cNvPr id="4" name="Rectangle: Rounded Corners 3">
            <a:extLst>
              <a:ext uri="{FF2B5EF4-FFF2-40B4-BE49-F238E27FC236}">
                <a16:creationId xmlns:a16="http://schemas.microsoft.com/office/drawing/2014/main" id="{D1B1F22A-CA5A-F4AF-2FF2-9B80506C34FE}"/>
              </a:ext>
            </a:extLst>
          </p:cNvPr>
          <p:cNvSpPr/>
          <p:nvPr/>
        </p:nvSpPr>
        <p:spPr>
          <a:xfrm>
            <a:off x="1269876" y="5517232"/>
            <a:ext cx="1512168" cy="432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Calibri" panose="020F0502020204030204" pitchFamily="34" charset="0"/>
                <a:ea typeface="Calibri" panose="020F0502020204030204" pitchFamily="34" charset="0"/>
                <a:cs typeface="Calibri" panose="020F0502020204030204" pitchFamily="34" charset="0"/>
              </a:rPr>
              <a:t>Start</a:t>
            </a:r>
          </a:p>
        </p:txBody>
      </p:sp>
      <p:pic>
        <p:nvPicPr>
          <p:cNvPr id="5" name="Picture 4" descr="1 hour ">
            <a:extLst>
              <a:ext uri="{FF2B5EF4-FFF2-40B4-BE49-F238E27FC236}">
                <a16:creationId xmlns:a16="http://schemas.microsoft.com/office/drawing/2014/main" id="{23292345-077D-8C18-F42E-74022A64B2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0765" y="2852936"/>
            <a:ext cx="1823863" cy="182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photo female hand typing on keyboard of laptop">
            <a:extLst>
              <a:ext uri="{FF2B5EF4-FFF2-40B4-BE49-F238E27FC236}">
                <a16:creationId xmlns:a16="http://schemas.microsoft.com/office/drawing/2014/main" id="{38EF72D4-1462-58DA-8D61-324F63E72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934" y="980728"/>
            <a:ext cx="8822955" cy="5877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2154DB-3256-425E-06E2-A2D4DC04A5A8}"/>
              </a:ext>
            </a:extLst>
          </p:cNvPr>
          <p:cNvSpPr txBox="1"/>
          <p:nvPr/>
        </p:nvSpPr>
        <p:spPr>
          <a:xfrm>
            <a:off x="4510236" y="188640"/>
            <a:ext cx="373692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3200" b="1" kern="100" dirty="0">
                <a:latin typeface="+mj-lt"/>
                <a:ea typeface="Calibri" panose="020F0502020204030204" pitchFamily="34" charset="0"/>
                <a:cs typeface="Times New Roman" panose="02020603050405020304" pitchFamily="18" charset="0"/>
              </a:rPr>
              <a:t>Importance of ICT</a:t>
            </a:r>
          </a:p>
        </p:txBody>
      </p:sp>
    </p:spTree>
    <p:extLst>
      <p:ext uri="{BB962C8B-B14F-4D97-AF65-F5344CB8AC3E}">
        <p14:creationId xmlns:p14="http://schemas.microsoft.com/office/powerpoint/2010/main" val="401882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tomize 207+ Autumn Worksheet Templates Online - Canva">
            <a:extLst>
              <a:ext uri="{FF2B5EF4-FFF2-40B4-BE49-F238E27FC236}">
                <a16:creationId xmlns:a16="http://schemas.microsoft.com/office/drawing/2014/main" id="{58B68FB7-C524-96C7-6229-150D1D704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312" y="1415339"/>
            <a:ext cx="3096344" cy="4374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ree Worksheet Maker - Create Worksheets Online | Canva">
            <a:extLst>
              <a:ext uri="{FF2B5EF4-FFF2-40B4-BE49-F238E27FC236}">
                <a16:creationId xmlns:a16="http://schemas.microsoft.com/office/drawing/2014/main" id="{521644E5-00AC-D33A-0875-3050522BFA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540" y="1484784"/>
            <a:ext cx="3096343" cy="4374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age 2 - Customize 185+ Food Worksheet Templates Online - Canva">
            <a:extLst>
              <a:ext uri="{FF2B5EF4-FFF2-40B4-BE49-F238E27FC236}">
                <a16:creationId xmlns:a16="http://schemas.microsoft.com/office/drawing/2014/main" id="{2B7FEE75-97F8-8A0E-D812-E16FD85E4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4652" y="1628800"/>
            <a:ext cx="2880320" cy="40690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AE03D7-BDB9-004B-1666-FF7D79CF37ED}"/>
              </a:ext>
            </a:extLst>
          </p:cNvPr>
          <p:cNvSpPr txBox="1"/>
          <p:nvPr/>
        </p:nvSpPr>
        <p:spPr>
          <a:xfrm>
            <a:off x="4510236" y="188640"/>
            <a:ext cx="373692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3200" b="1" kern="100" dirty="0">
                <a:latin typeface="+mj-lt"/>
                <a:ea typeface="Calibri" panose="020F0502020204030204" pitchFamily="34" charset="0"/>
                <a:cs typeface="Times New Roman" panose="02020603050405020304" pitchFamily="18" charset="0"/>
              </a:rPr>
              <a:t>Importance of ICT</a:t>
            </a:r>
          </a:p>
        </p:txBody>
      </p:sp>
    </p:spTree>
    <p:extLst>
      <p:ext uri="{BB962C8B-B14F-4D97-AF65-F5344CB8AC3E}">
        <p14:creationId xmlns:p14="http://schemas.microsoft.com/office/powerpoint/2010/main" val="403950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44BD5D-9C33-D81C-06B5-E3BC43DE194A}"/>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pic>
        <p:nvPicPr>
          <p:cNvPr id="4098" name="Picture 2" descr="Free PSD realistic computer design">
            <a:extLst>
              <a:ext uri="{FF2B5EF4-FFF2-40B4-BE49-F238E27FC236}">
                <a16:creationId xmlns:a16="http://schemas.microsoft.com/office/drawing/2014/main" id="{42B104C5-FD5A-5E74-0F25-18673FC3FC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63" r="10148" b="7541"/>
          <a:stretch/>
        </p:blipFill>
        <p:spPr bwMode="auto">
          <a:xfrm>
            <a:off x="693812" y="1467493"/>
            <a:ext cx="5208099" cy="4150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1CEEA9-38F6-CE8D-5230-D36B9BA13948}"/>
              </a:ext>
            </a:extLst>
          </p:cNvPr>
          <p:cNvSpPr txBox="1"/>
          <p:nvPr/>
        </p:nvSpPr>
        <p:spPr>
          <a:xfrm>
            <a:off x="1773932" y="5617697"/>
            <a:ext cx="2751074" cy="461665"/>
          </a:xfrm>
          <a:prstGeom prst="rect">
            <a:avLst/>
          </a:prstGeom>
          <a:noFill/>
        </p:spPr>
        <p:txBody>
          <a:bodyPr wrap="none" rtlCol="0">
            <a:spAutoFit/>
          </a:bodyPr>
          <a:lstStyle/>
          <a:p>
            <a:r>
              <a:rPr lang="en-GB" b="1" dirty="0"/>
              <a:t>Teacher’s System</a:t>
            </a:r>
          </a:p>
        </p:txBody>
      </p:sp>
      <p:pic>
        <p:nvPicPr>
          <p:cNvPr id="4100" name="Picture 4" descr="Vector google icons set">
            <a:extLst>
              <a:ext uri="{FF2B5EF4-FFF2-40B4-BE49-F238E27FC236}">
                <a16:creationId xmlns:a16="http://schemas.microsoft.com/office/drawing/2014/main" id="{265131FF-48EE-4824-454D-45286F0419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2604" y="1836928"/>
            <a:ext cx="2530857" cy="2530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63984F-E11D-C49B-B8DC-6868F859BC8C}"/>
              </a:ext>
            </a:extLst>
          </p:cNvPr>
          <p:cNvSpPr txBox="1"/>
          <p:nvPr/>
        </p:nvSpPr>
        <p:spPr>
          <a:xfrm>
            <a:off x="8254652" y="4475640"/>
            <a:ext cx="6093724" cy="461665"/>
          </a:xfrm>
          <a:prstGeom prst="rect">
            <a:avLst/>
          </a:prstGeom>
          <a:noFill/>
        </p:spPr>
        <p:txBody>
          <a:bodyPr wrap="square">
            <a:spAutoFit/>
          </a:bodyPr>
          <a:lstStyle/>
          <a:p>
            <a:r>
              <a:rPr lang="en-US" sz="2400" kern="100" dirty="0">
                <a:effectLst/>
                <a:latin typeface="Calibri" panose="020F0502020204030204" pitchFamily="34" charset="0"/>
                <a:ea typeface="Calibri" panose="020F0502020204030204" pitchFamily="34" charset="0"/>
                <a:cs typeface="Times New Roman" panose="02020603050405020304" pitchFamily="18" charset="0"/>
              </a:rPr>
              <a:t>Google Suite </a:t>
            </a:r>
            <a:endParaRPr lang="en-GB" dirty="0"/>
          </a:p>
        </p:txBody>
      </p:sp>
      <p:pic>
        <p:nvPicPr>
          <p:cNvPr id="4102" name="Picture 6" descr="Flashlight ">
            <a:extLst>
              <a:ext uri="{FF2B5EF4-FFF2-40B4-BE49-F238E27FC236}">
                <a16:creationId xmlns:a16="http://schemas.microsoft.com/office/drawing/2014/main" id="{E38665EC-0AAC-82C3-AEC0-BD9D9DEB85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0356" y="1988840"/>
            <a:ext cx="2035121" cy="2035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22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ree photo nobody in empty call center workstation with computers and audio instruments. no people at customer service office desks with telecommunications technology, offering helpline assistance.">
            <a:extLst>
              <a:ext uri="{FF2B5EF4-FFF2-40B4-BE49-F238E27FC236}">
                <a16:creationId xmlns:a16="http://schemas.microsoft.com/office/drawing/2014/main" id="{30CDDA8D-BCA5-2CE8-CC72-5F17C2E7E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340768"/>
            <a:ext cx="8769547" cy="46006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4385E6-98BD-C900-C5E7-F46185E8BC87}"/>
              </a:ext>
            </a:extLst>
          </p:cNvPr>
          <p:cNvSpPr txBox="1"/>
          <p:nvPr/>
        </p:nvSpPr>
        <p:spPr>
          <a:xfrm>
            <a:off x="4612987" y="5976860"/>
            <a:ext cx="2371355" cy="461665"/>
          </a:xfrm>
          <a:prstGeom prst="rect">
            <a:avLst/>
          </a:prstGeom>
          <a:noFill/>
        </p:spPr>
        <p:txBody>
          <a:bodyPr wrap="none" rtlCol="0">
            <a:spAutoFit/>
          </a:bodyPr>
          <a:lstStyle/>
          <a:p>
            <a:r>
              <a:rPr lang="en-GB" b="1" dirty="0">
                <a:latin typeface="Calibri" panose="020F0502020204030204" pitchFamily="34" charset="0"/>
                <a:ea typeface="Calibri" panose="020F0502020204030204" pitchFamily="34" charset="0"/>
                <a:cs typeface="Calibri" panose="020F0502020204030204" pitchFamily="34" charset="0"/>
              </a:rPr>
              <a:t>Student’s System</a:t>
            </a:r>
          </a:p>
        </p:txBody>
      </p:sp>
      <p:sp>
        <p:nvSpPr>
          <p:cNvPr id="4" name="TextBox 3">
            <a:extLst>
              <a:ext uri="{FF2B5EF4-FFF2-40B4-BE49-F238E27FC236}">
                <a16:creationId xmlns:a16="http://schemas.microsoft.com/office/drawing/2014/main" id="{0E4ACAE2-14ED-79F0-A4D5-2F32451C71CD}"/>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827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photo home printer based on toner">
            <a:extLst>
              <a:ext uri="{FF2B5EF4-FFF2-40B4-BE49-F238E27FC236}">
                <a16:creationId xmlns:a16="http://schemas.microsoft.com/office/drawing/2014/main" id="{1873DD19-A843-EC16-AD8B-A49585C8D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004" y="1229943"/>
            <a:ext cx="7134490" cy="4752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5C4059-3EBA-E8E3-5C20-0199C99AC9CD}"/>
              </a:ext>
            </a:extLst>
          </p:cNvPr>
          <p:cNvSpPr txBox="1"/>
          <p:nvPr/>
        </p:nvSpPr>
        <p:spPr>
          <a:xfrm>
            <a:off x="4582244" y="6078487"/>
            <a:ext cx="2521652" cy="461665"/>
          </a:xfrm>
          <a:prstGeom prst="rect">
            <a:avLst/>
          </a:prstGeom>
          <a:noFill/>
        </p:spPr>
        <p:txBody>
          <a:bodyPr wrap="none" rtlCol="0">
            <a:spAutoFit/>
          </a:bodyPr>
          <a:lstStyle/>
          <a:p>
            <a:r>
              <a:rPr lang="en-GB" b="1" dirty="0">
                <a:latin typeface="Calibri" panose="020F0502020204030204" pitchFamily="34" charset="0"/>
                <a:ea typeface="Calibri" panose="020F0502020204030204" pitchFamily="34" charset="0"/>
                <a:cs typeface="Calibri" panose="020F0502020204030204" pitchFamily="34" charset="0"/>
              </a:rPr>
              <a:t>Printer-an ICT tool</a:t>
            </a:r>
          </a:p>
        </p:txBody>
      </p:sp>
      <p:sp>
        <p:nvSpPr>
          <p:cNvPr id="4" name="TextBox 3">
            <a:extLst>
              <a:ext uri="{FF2B5EF4-FFF2-40B4-BE49-F238E27FC236}">
                <a16:creationId xmlns:a16="http://schemas.microsoft.com/office/drawing/2014/main" id="{E9B06B3C-E864-FB05-CB91-16093D71DAC4}"/>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570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ree photo smart tv screen with copy space on a wooden table">
            <a:extLst>
              <a:ext uri="{FF2B5EF4-FFF2-40B4-BE49-F238E27FC236}">
                <a16:creationId xmlns:a16="http://schemas.microsoft.com/office/drawing/2014/main" id="{D0E46246-67A5-61DE-F4F8-109053D1D20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972" y="1268759"/>
            <a:ext cx="7992888" cy="5142493"/>
          </a:xfrm>
          <a:prstGeom prst="rect">
            <a:avLst/>
          </a:prstGeom>
          <a:noFill/>
          <a:extLst>
            <a:ext uri="{909E8E84-426E-40DD-AFC4-6F175D3DCCD1}">
              <a14:hiddenFill xmlns:a14="http://schemas.microsoft.com/office/drawing/2010/main">
                <a:solidFill>
                  <a:srgbClr val="FFFFFF"/>
                </a:solidFill>
              </a14:hiddenFill>
            </a:ext>
          </a:extLst>
        </p:spPr>
      </p:pic>
      <p:pic>
        <p:nvPicPr>
          <p:cNvPr id="3" name="tooth_-_4015 (540p)">
            <a:hlinkClick r:id="" action="ppaction://media"/>
            <a:extLst>
              <a:ext uri="{FF2B5EF4-FFF2-40B4-BE49-F238E27FC236}">
                <a16:creationId xmlns:a16="http://schemas.microsoft.com/office/drawing/2014/main" id="{52F66560-8855-A6F3-22AE-712D5475EF9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86487" y="1916832"/>
            <a:ext cx="6307231" cy="3566164"/>
          </a:xfrm>
          <a:prstGeom prst="rect">
            <a:avLst/>
          </a:prstGeom>
        </p:spPr>
      </p:pic>
      <p:sp>
        <p:nvSpPr>
          <p:cNvPr id="4" name="TextBox 3">
            <a:extLst>
              <a:ext uri="{FF2B5EF4-FFF2-40B4-BE49-F238E27FC236}">
                <a16:creationId xmlns:a16="http://schemas.microsoft.com/office/drawing/2014/main" id="{9A82C245-D6D4-C10B-0EF8-8D90A681C451}"/>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80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ree photo wan wlan technology connection computers">
            <a:extLst>
              <a:ext uri="{FF2B5EF4-FFF2-40B4-BE49-F238E27FC236}">
                <a16:creationId xmlns:a16="http://schemas.microsoft.com/office/drawing/2014/main" id="{983AB074-9AB3-3334-2F2A-7470BD7E5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53" r="18248"/>
          <a:stretch/>
        </p:blipFill>
        <p:spPr bwMode="auto">
          <a:xfrm>
            <a:off x="4404170" y="1500188"/>
            <a:ext cx="3583549" cy="3857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06DEAF-B501-5462-B295-7BEA8EA9E505}"/>
              </a:ext>
            </a:extLst>
          </p:cNvPr>
          <p:cNvSpPr txBox="1"/>
          <p:nvPr/>
        </p:nvSpPr>
        <p:spPr>
          <a:xfrm>
            <a:off x="5235584" y="5157192"/>
            <a:ext cx="1784912" cy="461665"/>
          </a:xfrm>
          <a:prstGeom prst="rect">
            <a:avLst/>
          </a:prstGeom>
          <a:noFill/>
        </p:spPr>
        <p:txBody>
          <a:bodyPr wrap="none" rtlCol="0">
            <a:spAutoFit/>
          </a:bodyPr>
          <a:lstStyle/>
          <a:p>
            <a:r>
              <a:rPr lang="en-GB" b="1" dirty="0">
                <a:latin typeface="Calibri" panose="020F0502020204030204" pitchFamily="34" charset="0"/>
                <a:ea typeface="Calibri" panose="020F0502020204030204" pitchFamily="34" charset="0"/>
                <a:cs typeface="Calibri" panose="020F0502020204030204" pitchFamily="34" charset="0"/>
              </a:rPr>
              <a:t>Wi-Fi Router</a:t>
            </a:r>
          </a:p>
        </p:txBody>
      </p:sp>
      <p:sp>
        <p:nvSpPr>
          <p:cNvPr id="6" name="TextBox 5">
            <a:extLst>
              <a:ext uri="{FF2B5EF4-FFF2-40B4-BE49-F238E27FC236}">
                <a16:creationId xmlns:a16="http://schemas.microsoft.com/office/drawing/2014/main" id="{3A4CA40C-B497-C600-70FB-C332B53AFBFC}"/>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634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ree photo wan wlan technology connection computers">
            <a:extLst>
              <a:ext uri="{FF2B5EF4-FFF2-40B4-BE49-F238E27FC236}">
                <a16:creationId xmlns:a16="http://schemas.microsoft.com/office/drawing/2014/main" id="{B5324555-46F5-E719-2144-65D48A56DB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53" r="18248"/>
          <a:stretch/>
        </p:blipFill>
        <p:spPr bwMode="auto">
          <a:xfrm>
            <a:off x="1845940" y="1500187"/>
            <a:ext cx="3583549"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370F56-6E87-603E-B58D-ECC4D7EF9F86}"/>
              </a:ext>
            </a:extLst>
          </p:cNvPr>
          <p:cNvSpPr txBox="1"/>
          <p:nvPr/>
        </p:nvSpPr>
        <p:spPr>
          <a:xfrm>
            <a:off x="2677354" y="5357811"/>
            <a:ext cx="1784912" cy="461665"/>
          </a:xfrm>
          <a:prstGeom prst="rect">
            <a:avLst/>
          </a:prstGeom>
          <a:noFill/>
        </p:spPr>
        <p:txBody>
          <a:bodyPr wrap="none" rtlCol="0">
            <a:spAutoFit/>
          </a:bodyPr>
          <a:lstStyle/>
          <a:p>
            <a:r>
              <a:rPr lang="en-GB" b="1" dirty="0">
                <a:latin typeface="Calibri" panose="020F0502020204030204" pitchFamily="34" charset="0"/>
                <a:ea typeface="Calibri" panose="020F0502020204030204" pitchFamily="34" charset="0"/>
                <a:cs typeface="Calibri" panose="020F0502020204030204" pitchFamily="34" charset="0"/>
              </a:rPr>
              <a:t>Wi-Fi Router</a:t>
            </a:r>
          </a:p>
        </p:txBody>
      </p:sp>
      <p:pic>
        <p:nvPicPr>
          <p:cNvPr id="6148" name="Picture 4" descr="Dettaglio">
            <a:extLst>
              <a:ext uri="{FF2B5EF4-FFF2-40B4-BE49-F238E27FC236}">
                <a16:creationId xmlns:a16="http://schemas.microsoft.com/office/drawing/2014/main" id="{23F4356A-0890-3E1F-12CD-5DA20D8F2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548" y="1705085"/>
            <a:ext cx="3447827" cy="34478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E2B919-16BE-0280-DD82-67280752E01E}"/>
              </a:ext>
            </a:extLst>
          </p:cNvPr>
          <p:cNvSpPr txBox="1"/>
          <p:nvPr/>
        </p:nvSpPr>
        <p:spPr>
          <a:xfrm>
            <a:off x="6598468" y="5385987"/>
            <a:ext cx="4634217" cy="461665"/>
          </a:xfrm>
          <a:prstGeom prst="rect">
            <a:avLst/>
          </a:prstGeom>
          <a:noFill/>
        </p:spPr>
        <p:txBody>
          <a:bodyPr wrap="none" rtlCol="0">
            <a:spAutoFit/>
          </a:bodyPr>
          <a:lstStyle/>
          <a:p>
            <a:r>
              <a:rPr lang="en-GB" b="1" dirty="0">
                <a:latin typeface="Calibri" panose="020F0502020204030204" pitchFamily="34" charset="0"/>
                <a:ea typeface="Calibri" panose="020F0502020204030204" pitchFamily="34" charset="0"/>
                <a:cs typeface="Calibri" panose="020F0502020204030204" pitchFamily="34" charset="0"/>
              </a:rPr>
              <a:t>UPS – Uninterrupted Power Supply</a:t>
            </a:r>
          </a:p>
        </p:txBody>
      </p:sp>
      <p:sp>
        <p:nvSpPr>
          <p:cNvPr id="6" name="TextBox 5">
            <a:extLst>
              <a:ext uri="{FF2B5EF4-FFF2-40B4-BE49-F238E27FC236}">
                <a16:creationId xmlns:a16="http://schemas.microsoft.com/office/drawing/2014/main" id="{9F3B18F6-9F50-90C8-7FDE-AF525A536D95}"/>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530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61BB89-8CD2-A961-9901-6939B6225CE2}"/>
              </a:ext>
            </a:extLst>
          </p:cNvPr>
          <p:cNvSpPr txBox="1"/>
          <p:nvPr/>
        </p:nvSpPr>
        <p:spPr>
          <a:xfrm>
            <a:off x="4281255" y="548680"/>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pic>
        <p:nvPicPr>
          <p:cNvPr id="5122" name="Picture 2" descr="PC Locs 40 Bay Charging Trolley for Laptops – School Depot NZ">
            <a:extLst>
              <a:ext uri="{FF2B5EF4-FFF2-40B4-BE49-F238E27FC236}">
                <a16:creationId xmlns:a16="http://schemas.microsoft.com/office/drawing/2014/main" id="{EB9D95B6-9591-6F53-A8BF-43354B5E2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844" y="1489062"/>
            <a:ext cx="3879875" cy="3879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1DD48B-C61A-F41F-7BD6-2F06CFFD99CF}"/>
              </a:ext>
            </a:extLst>
          </p:cNvPr>
          <p:cNvSpPr txBox="1"/>
          <p:nvPr/>
        </p:nvSpPr>
        <p:spPr>
          <a:xfrm>
            <a:off x="4940857" y="5385989"/>
            <a:ext cx="2665723" cy="461665"/>
          </a:xfrm>
          <a:prstGeom prst="rect">
            <a:avLst/>
          </a:prstGeom>
          <a:noFill/>
        </p:spPr>
        <p:txBody>
          <a:bodyPr wrap="square">
            <a:spAutoFit/>
          </a:bodyPr>
          <a:lstStyle/>
          <a:p>
            <a:r>
              <a:rPr lang="en-US" sz="2400" b="1" dirty="0">
                <a:effectLst/>
                <a:latin typeface="Calibri" panose="020F0502020204030204" pitchFamily="34" charset="0"/>
                <a:ea typeface="Calibri" panose="020F0502020204030204" pitchFamily="34" charset="0"/>
                <a:cs typeface="Times New Roman" panose="02020603050405020304" pitchFamily="18" charset="0"/>
              </a:rPr>
              <a:t>Charging </a:t>
            </a:r>
            <a:r>
              <a:rPr lang="en-US" b="1" dirty="0">
                <a:latin typeface="Calibri" panose="020F0502020204030204" pitchFamily="34" charset="0"/>
                <a:ea typeface="Calibri" panose="020F0502020204030204" pitchFamily="34" charset="0"/>
                <a:cs typeface="Times New Roman" panose="02020603050405020304" pitchFamily="18" charset="0"/>
              </a:rPr>
              <a:t>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rolley</a:t>
            </a:r>
            <a:endParaRPr lang="en-GB" b="1" dirty="0"/>
          </a:p>
        </p:txBody>
      </p:sp>
    </p:spTree>
    <p:extLst>
      <p:ext uri="{BB962C8B-B14F-4D97-AF65-F5344CB8AC3E}">
        <p14:creationId xmlns:p14="http://schemas.microsoft.com/office/powerpoint/2010/main" val="299179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C9AAE6-BCD2-A574-6974-AED4D7AEC5D4}"/>
              </a:ext>
            </a:extLst>
          </p:cNvPr>
          <p:cNvPicPr>
            <a:picLocks noChangeAspect="1"/>
          </p:cNvPicPr>
          <p:nvPr/>
        </p:nvPicPr>
        <p:blipFill>
          <a:blip r:embed="rId3"/>
          <a:stretch>
            <a:fillRect/>
          </a:stretch>
        </p:blipFill>
        <p:spPr>
          <a:xfrm>
            <a:off x="685907" y="1196181"/>
            <a:ext cx="10897160" cy="5321573"/>
          </a:xfrm>
          <a:prstGeom prst="rect">
            <a:avLst/>
          </a:prstGeom>
        </p:spPr>
      </p:pic>
      <p:sp>
        <p:nvSpPr>
          <p:cNvPr id="4" name="TextBox 3">
            <a:extLst>
              <a:ext uri="{FF2B5EF4-FFF2-40B4-BE49-F238E27FC236}">
                <a16:creationId xmlns:a16="http://schemas.microsoft.com/office/drawing/2014/main" id="{7CB78E5C-2F15-11B9-C7D7-B6F4A610009F}"/>
              </a:ext>
            </a:extLst>
          </p:cNvPr>
          <p:cNvSpPr txBox="1"/>
          <p:nvPr/>
        </p:nvSpPr>
        <p:spPr>
          <a:xfrm>
            <a:off x="3048000" y="2901834"/>
            <a:ext cx="6096000" cy="461665"/>
          </a:xfrm>
          <a:prstGeom prst="rect">
            <a:avLst/>
          </a:prstGeom>
          <a:noFill/>
        </p:spPr>
        <p:txBody>
          <a:bodyPr wrap="square">
            <a:spAutoFit/>
          </a:bodyPr>
          <a:lstStyle/>
          <a:p>
            <a:r>
              <a:rPr lang="en-US" sz="2400" b="1" kern="100" dirty="0">
                <a:latin typeface="+mj-lt"/>
                <a:ea typeface="Calibri" panose="020F0502020204030204" pitchFamily="34" charset="0"/>
                <a:cs typeface="Times New Roman" panose="02020603050405020304" pitchFamily="18" charset="0"/>
              </a:rPr>
              <a:t>Tools and Resources</a:t>
            </a:r>
            <a:endParaRPr lang="en-GB" dirty="0"/>
          </a:p>
        </p:txBody>
      </p:sp>
      <p:sp>
        <p:nvSpPr>
          <p:cNvPr id="5" name="TextBox 4">
            <a:extLst>
              <a:ext uri="{FF2B5EF4-FFF2-40B4-BE49-F238E27FC236}">
                <a16:creationId xmlns:a16="http://schemas.microsoft.com/office/drawing/2014/main" id="{57BE4851-30C2-5D74-B31B-05482B30AA32}"/>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673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479D1B-1BC1-1628-E1B8-853796B258FA}"/>
              </a:ext>
            </a:extLst>
          </p:cNvPr>
          <p:cNvSpPr/>
          <p:nvPr/>
        </p:nvSpPr>
        <p:spPr>
          <a:xfrm>
            <a:off x="765820" y="1340768"/>
            <a:ext cx="10729192" cy="439248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781BFA04-B13B-CFF4-6E8F-2E9D192E4C64}"/>
              </a:ext>
            </a:extLst>
          </p:cNvPr>
          <p:cNvSpPr/>
          <p:nvPr/>
        </p:nvSpPr>
        <p:spPr>
          <a:xfrm>
            <a:off x="1341884" y="1524000"/>
            <a:ext cx="4464496" cy="3979698"/>
          </a:xfrm>
          <a:prstGeom prst="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800" dirty="0"/>
              <a:t>Welcome</a:t>
            </a:r>
          </a:p>
        </p:txBody>
      </p:sp>
      <p:sp>
        <p:nvSpPr>
          <p:cNvPr id="7" name="TextBox 6">
            <a:extLst>
              <a:ext uri="{FF2B5EF4-FFF2-40B4-BE49-F238E27FC236}">
                <a16:creationId xmlns:a16="http://schemas.microsoft.com/office/drawing/2014/main" id="{969EAAE3-07C4-4C10-BA18-FBBB301D2ABA}"/>
              </a:ext>
            </a:extLst>
          </p:cNvPr>
          <p:cNvSpPr txBox="1"/>
          <p:nvPr/>
        </p:nvSpPr>
        <p:spPr>
          <a:xfrm>
            <a:off x="1773932" y="499291"/>
            <a:ext cx="9010800" cy="584775"/>
          </a:xfrm>
          <a:prstGeom prst="rect">
            <a:avLst/>
          </a:prstGeom>
          <a:noFill/>
        </p:spPr>
        <p:txBody>
          <a:bodyPr wrap="none" rtlCol="0">
            <a:spAutoFit/>
          </a:bodyPr>
          <a:lstStyle/>
          <a:p>
            <a:r>
              <a:rPr lang="en-US" sz="3200" b="1" kern="100" dirty="0">
                <a:effectLst/>
                <a:latin typeface="+mj-lt"/>
                <a:ea typeface="Calibri" panose="020F0502020204030204" pitchFamily="34" charset="0"/>
                <a:cs typeface="Times New Roman" panose="02020603050405020304" pitchFamily="18" charset="0"/>
              </a:rPr>
              <a:t>Fundamentals</a:t>
            </a:r>
            <a:r>
              <a:rPr lang="en-US" sz="3200" b="1" kern="100" dirty="0">
                <a:latin typeface="+mj-lt"/>
                <a:ea typeface="Calibri" panose="020F0502020204030204" pitchFamily="34" charset="0"/>
                <a:cs typeface="Times New Roman" panose="02020603050405020304" pitchFamily="18" charset="0"/>
              </a:rPr>
              <a:t> </a:t>
            </a:r>
            <a:r>
              <a:rPr lang="en-US" sz="3200" b="1" kern="100" dirty="0">
                <a:effectLst/>
                <a:latin typeface="+mj-lt"/>
                <a:ea typeface="Calibri" panose="020F0502020204030204" pitchFamily="34" charset="0"/>
                <a:cs typeface="Times New Roman" panose="02020603050405020304" pitchFamily="18" charset="0"/>
              </a:rPr>
              <a:t>of ICT in Educational Contexts</a:t>
            </a:r>
            <a:endParaRPr lang="en-GB" sz="3200" b="1" dirty="0">
              <a:latin typeface="+mj-lt"/>
            </a:endParaRPr>
          </a:p>
        </p:txBody>
      </p:sp>
      <p:pic>
        <p:nvPicPr>
          <p:cNvPr id="2052" name="Picture 4" descr="Amfam GIF by American Family Insurance">
            <a:extLst>
              <a:ext uri="{FF2B5EF4-FFF2-40B4-BE49-F238E27FC236}">
                <a16:creationId xmlns:a16="http://schemas.microsoft.com/office/drawing/2014/main" id="{A8813BFF-E256-9D47-DEE6-434987682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695" y="1524000"/>
            <a:ext cx="4251112" cy="3952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9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QR code - Wikipedia">
            <a:extLst>
              <a:ext uri="{FF2B5EF4-FFF2-40B4-BE49-F238E27FC236}">
                <a16:creationId xmlns:a16="http://schemas.microsoft.com/office/drawing/2014/main" id="{A90E5011-DCE8-0C88-3F72-55ECBD06D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13" y="1889154"/>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E22A2-A0E1-C746-1BAD-03FF2BB6A76C}"/>
              </a:ext>
            </a:extLst>
          </p:cNvPr>
          <p:cNvSpPr txBox="1"/>
          <p:nvPr/>
        </p:nvSpPr>
        <p:spPr>
          <a:xfrm>
            <a:off x="807578" y="4929775"/>
            <a:ext cx="3102022" cy="1200329"/>
          </a:xfrm>
          <a:prstGeom prst="rect">
            <a:avLst/>
          </a:prstGeom>
          <a:noFill/>
        </p:spPr>
        <p:txBody>
          <a:bodyPr wrap="square">
            <a:spAutoFit/>
          </a:bodyPr>
          <a:lstStyle/>
          <a:p>
            <a:pPr algn="ct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QR code</a:t>
            </a:r>
          </a:p>
          <a:p>
            <a:pPr algn="ct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or</a:t>
            </a:r>
          </a:p>
          <a:p>
            <a:pPr algn="ct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Quick Response code</a:t>
            </a:r>
            <a:endParaRPr lang="en-GB" dirty="0"/>
          </a:p>
        </p:txBody>
      </p:sp>
      <p:sp>
        <p:nvSpPr>
          <p:cNvPr id="8" name="Rectangle: Rounded Corners 7">
            <a:hlinkClick r:id="rId4"/>
            <a:extLst>
              <a:ext uri="{FF2B5EF4-FFF2-40B4-BE49-F238E27FC236}">
                <a16:creationId xmlns:a16="http://schemas.microsoft.com/office/drawing/2014/main" id="{A89522E1-FF9F-0F74-2457-AE7280BFD4D2}"/>
              </a:ext>
            </a:extLst>
          </p:cNvPr>
          <p:cNvSpPr/>
          <p:nvPr/>
        </p:nvSpPr>
        <p:spPr>
          <a:xfrm>
            <a:off x="6986087" y="5292317"/>
            <a:ext cx="2808312" cy="5760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Play me</a:t>
            </a:r>
          </a:p>
        </p:txBody>
      </p:sp>
      <p:pic>
        <p:nvPicPr>
          <p:cNvPr id="10" name="Picture 9">
            <a:hlinkClick r:id="rId4"/>
            <a:extLst>
              <a:ext uri="{FF2B5EF4-FFF2-40B4-BE49-F238E27FC236}">
                <a16:creationId xmlns:a16="http://schemas.microsoft.com/office/drawing/2014/main" id="{6F9E680D-2132-3A1B-B3A8-F1CFD525F6B4}"/>
              </a:ext>
            </a:extLst>
          </p:cNvPr>
          <p:cNvPicPr>
            <a:picLocks noChangeAspect="1"/>
          </p:cNvPicPr>
          <p:nvPr/>
        </p:nvPicPr>
        <p:blipFill>
          <a:blip r:embed="rId5"/>
          <a:stretch>
            <a:fillRect/>
          </a:stretch>
        </p:blipFill>
        <p:spPr>
          <a:xfrm>
            <a:off x="5399240" y="1793952"/>
            <a:ext cx="5982007" cy="3340272"/>
          </a:xfrm>
          <a:prstGeom prst="rect">
            <a:avLst/>
          </a:prstGeom>
          <a:ln w="76200">
            <a:solidFill>
              <a:schemeClr val="accent1">
                <a:lumMod val="75000"/>
              </a:schemeClr>
            </a:solidFill>
          </a:ln>
        </p:spPr>
      </p:pic>
      <p:sp>
        <p:nvSpPr>
          <p:cNvPr id="4" name="TextBox 3">
            <a:extLst>
              <a:ext uri="{FF2B5EF4-FFF2-40B4-BE49-F238E27FC236}">
                <a16:creationId xmlns:a16="http://schemas.microsoft.com/office/drawing/2014/main" id="{83783B57-17A0-384A-B7A2-0960D958FDC8}"/>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380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BSE-class-11-NCERT-Book-Biology-BIOLOGICAL-CLASSIFICATION-chapter-2">
            <a:extLst>
              <a:ext uri="{FF2B5EF4-FFF2-40B4-BE49-F238E27FC236}">
                <a16:creationId xmlns:a16="http://schemas.microsoft.com/office/drawing/2014/main" id="{E2C56194-FCE5-05FD-4B52-0EC30E32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868" y="1459319"/>
            <a:ext cx="2878006" cy="385712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NCERT Book...Scan barcode and read! - English Vision Classes | Facebook">
            <a:extLst>
              <a:ext uri="{FF2B5EF4-FFF2-40B4-BE49-F238E27FC236}">
                <a16:creationId xmlns:a16="http://schemas.microsoft.com/office/drawing/2014/main" id="{F427AD62-09D6-CFE6-F737-4CA1A4F0E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5883" y="1657229"/>
            <a:ext cx="2878006" cy="384228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7E6E09BF-F2A4-3781-8BAE-C307CFB7DA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850" y="235743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62BC1D-B2D4-8799-A673-83CF1BDDA48E}"/>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137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 - Wikipedia">
            <a:extLst>
              <a:ext uri="{FF2B5EF4-FFF2-40B4-BE49-F238E27FC236}">
                <a16:creationId xmlns:a16="http://schemas.microsoft.com/office/drawing/2014/main" id="{B556647B-81BA-324C-3F83-5D07AB7B0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227" y="1564703"/>
            <a:ext cx="3497759" cy="34977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8C9EBA-FA9B-402A-9C68-EDD27B73DB0B}"/>
              </a:ext>
            </a:extLst>
          </p:cNvPr>
          <p:cNvSpPr txBox="1"/>
          <p:nvPr/>
        </p:nvSpPr>
        <p:spPr>
          <a:xfrm>
            <a:off x="3502124" y="5044322"/>
            <a:ext cx="6096000" cy="461665"/>
          </a:xfrm>
          <a:prstGeom prst="rect">
            <a:avLst/>
          </a:prstGeom>
          <a:noFill/>
        </p:spPr>
        <p:txBody>
          <a:bodyPr wrap="square">
            <a:spAutoFit/>
          </a:bodyPr>
          <a:lstStyle/>
          <a:p>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Hands-On Activity – Scanning QR Code</a:t>
            </a:r>
            <a:endParaRPr lang="en-GB" b="1" dirty="0"/>
          </a:p>
        </p:txBody>
      </p:sp>
      <p:sp>
        <p:nvSpPr>
          <p:cNvPr id="4" name="TextBox 3">
            <a:extLst>
              <a:ext uri="{FF2B5EF4-FFF2-40B4-BE49-F238E27FC236}">
                <a16:creationId xmlns:a16="http://schemas.microsoft.com/office/drawing/2014/main" id="{60AB0338-7DA0-1C12-E30F-75B64C0E2376}"/>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635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6314A7-F0CA-7C1C-CAF6-173C8D98D9CB}"/>
              </a:ext>
            </a:extLst>
          </p:cNvPr>
          <p:cNvPicPr>
            <a:picLocks noChangeAspect="1"/>
          </p:cNvPicPr>
          <p:nvPr/>
        </p:nvPicPr>
        <p:blipFill>
          <a:blip r:embed="rId3"/>
          <a:stretch>
            <a:fillRect/>
          </a:stretch>
        </p:blipFill>
        <p:spPr>
          <a:xfrm>
            <a:off x="47699" y="1196752"/>
            <a:ext cx="12173576" cy="5661248"/>
          </a:xfrm>
          <a:prstGeom prst="rect">
            <a:avLst/>
          </a:prstGeom>
        </p:spPr>
      </p:pic>
      <p:sp>
        <p:nvSpPr>
          <p:cNvPr id="3" name="TextBox 2">
            <a:extLst>
              <a:ext uri="{FF2B5EF4-FFF2-40B4-BE49-F238E27FC236}">
                <a16:creationId xmlns:a16="http://schemas.microsoft.com/office/drawing/2014/main" id="{3DBD89D6-9844-0933-C00C-4DDEF00C8E19}"/>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27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61BB89-8CD2-A961-9901-6939B6225CE2}"/>
              </a:ext>
            </a:extLst>
          </p:cNvPr>
          <p:cNvSpPr txBox="1"/>
          <p:nvPr/>
        </p:nvSpPr>
        <p:spPr>
          <a:xfrm>
            <a:off x="4281255" y="548680"/>
            <a:ext cx="3706464" cy="46166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74C81"/>
                </a:solidFill>
                <a:effectLst/>
                <a:uLnTx/>
                <a:uFillTx/>
                <a:latin typeface="Century Gothic"/>
                <a:ea typeface="+mn-ea"/>
                <a:cs typeface="+mn-cs"/>
              </a:rPr>
              <a:t>ICT tools and Resources</a:t>
            </a:r>
            <a:endParaRPr kumimoji="0" lang="en-GB" sz="2400" b="1" i="0" u="none" strike="noStrike" kern="1200" cap="none" spc="0" normalizeH="0" baseline="0" noProof="0" dirty="0">
              <a:ln>
                <a:noFill/>
              </a:ln>
              <a:solidFill>
                <a:srgbClr val="374C81"/>
              </a:solidFill>
              <a:effectLst/>
              <a:uLnTx/>
              <a:uFillTx/>
              <a:latin typeface="Century Gothic"/>
              <a:ea typeface="+mn-ea"/>
              <a:cs typeface="+mn-cs"/>
            </a:endParaRPr>
          </a:p>
        </p:txBody>
      </p:sp>
      <p:pic>
        <p:nvPicPr>
          <p:cNvPr id="4" name="Picture 3">
            <a:extLst>
              <a:ext uri="{FF2B5EF4-FFF2-40B4-BE49-F238E27FC236}">
                <a16:creationId xmlns:a16="http://schemas.microsoft.com/office/drawing/2014/main" id="{54357CE7-D823-2315-8B9D-FF3D7B001665}"/>
              </a:ext>
            </a:extLst>
          </p:cNvPr>
          <p:cNvPicPr>
            <a:picLocks noChangeAspect="1"/>
          </p:cNvPicPr>
          <p:nvPr/>
        </p:nvPicPr>
        <p:blipFill>
          <a:blip r:embed="rId3"/>
          <a:stretch>
            <a:fillRect/>
          </a:stretch>
        </p:blipFill>
        <p:spPr>
          <a:xfrm>
            <a:off x="23500" y="472923"/>
            <a:ext cx="12141824" cy="5912154"/>
          </a:xfrm>
          <a:prstGeom prst="rect">
            <a:avLst/>
          </a:prstGeom>
        </p:spPr>
      </p:pic>
    </p:spTree>
    <p:extLst>
      <p:ext uri="{BB962C8B-B14F-4D97-AF65-F5344CB8AC3E}">
        <p14:creationId xmlns:p14="http://schemas.microsoft.com/office/powerpoint/2010/main" val="323992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61BB89-8CD2-A961-9901-6939B6225CE2}"/>
              </a:ext>
            </a:extLst>
          </p:cNvPr>
          <p:cNvSpPr txBox="1"/>
          <p:nvPr/>
        </p:nvSpPr>
        <p:spPr>
          <a:xfrm>
            <a:off x="4281255" y="548680"/>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682AFB2-7A9D-3C60-E2C3-D24195C7FBDF}"/>
              </a:ext>
            </a:extLst>
          </p:cNvPr>
          <p:cNvPicPr>
            <a:picLocks noChangeAspect="1"/>
          </p:cNvPicPr>
          <p:nvPr/>
        </p:nvPicPr>
        <p:blipFill>
          <a:blip r:embed="rId3"/>
          <a:stretch>
            <a:fillRect/>
          </a:stretch>
        </p:blipFill>
        <p:spPr>
          <a:xfrm>
            <a:off x="26675" y="1333216"/>
            <a:ext cx="12135474" cy="5524784"/>
          </a:xfrm>
          <a:prstGeom prst="rect">
            <a:avLst/>
          </a:prstGeom>
        </p:spPr>
      </p:pic>
    </p:spTree>
    <p:extLst>
      <p:ext uri="{BB962C8B-B14F-4D97-AF65-F5344CB8AC3E}">
        <p14:creationId xmlns:p14="http://schemas.microsoft.com/office/powerpoint/2010/main" val="269878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61BB89-8CD2-A961-9901-6939B6225CE2}"/>
              </a:ext>
            </a:extLst>
          </p:cNvPr>
          <p:cNvSpPr txBox="1"/>
          <p:nvPr/>
        </p:nvSpPr>
        <p:spPr>
          <a:xfrm>
            <a:off x="4281255" y="548680"/>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907E01C-5260-A521-ED55-192979063F4B}"/>
              </a:ext>
            </a:extLst>
          </p:cNvPr>
          <p:cNvPicPr>
            <a:picLocks noChangeAspect="1"/>
          </p:cNvPicPr>
          <p:nvPr/>
        </p:nvPicPr>
        <p:blipFill>
          <a:blip r:embed="rId3"/>
          <a:stretch>
            <a:fillRect/>
          </a:stretch>
        </p:blipFill>
        <p:spPr>
          <a:xfrm>
            <a:off x="22333" y="1412777"/>
            <a:ext cx="12166492" cy="5445224"/>
          </a:xfrm>
          <a:prstGeom prst="rect">
            <a:avLst/>
          </a:prstGeom>
        </p:spPr>
      </p:pic>
    </p:spTree>
    <p:extLst>
      <p:ext uri="{BB962C8B-B14F-4D97-AF65-F5344CB8AC3E}">
        <p14:creationId xmlns:p14="http://schemas.microsoft.com/office/powerpoint/2010/main" val="98243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E45FA1E2-9FED-FA4D-F1ED-25AD895BA3FA}"/>
              </a:ext>
            </a:extLst>
          </p:cNvPr>
          <p:cNvPicPr>
            <a:picLocks noChangeAspect="1"/>
          </p:cNvPicPr>
          <p:nvPr/>
        </p:nvPicPr>
        <p:blipFill>
          <a:blip r:embed="rId4"/>
          <a:stretch>
            <a:fillRect/>
          </a:stretch>
        </p:blipFill>
        <p:spPr>
          <a:xfrm>
            <a:off x="1850011" y="1120380"/>
            <a:ext cx="8568952" cy="4862880"/>
          </a:xfrm>
          <a:prstGeom prst="rect">
            <a:avLst/>
          </a:prstGeom>
        </p:spPr>
      </p:pic>
      <p:sp>
        <p:nvSpPr>
          <p:cNvPr id="4" name="Rectangle: Rounded Corners 3">
            <a:hlinkClick r:id="rId3"/>
            <a:extLst>
              <a:ext uri="{FF2B5EF4-FFF2-40B4-BE49-F238E27FC236}">
                <a16:creationId xmlns:a16="http://schemas.microsoft.com/office/drawing/2014/main" id="{617D8DF9-1944-1D2C-1C04-FCAD10F8EDDC}"/>
              </a:ext>
            </a:extLst>
          </p:cNvPr>
          <p:cNvSpPr/>
          <p:nvPr/>
        </p:nvSpPr>
        <p:spPr>
          <a:xfrm>
            <a:off x="5518348" y="6093296"/>
            <a:ext cx="1800200" cy="432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Click Me</a:t>
            </a:r>
          </a:p>
        </p:txBody>
      </p:sp>
      <p:sp>
        <p:nvSpPr>
          <p:cNvPr id="5" name="TextBox 4">
            <a:extLst>
              <a:ext uri="{FF2B5EF4-FFF2-40B4-BE49-F238E27FC236}">
                <a16:creationId xmlns:a16="http://schemas.microsoft.com/office/drawing/2014/main" id="{696079FE-84F5-64DB-01B4-057B26DFE55E}"/>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809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B73F84-779B-224B-B337-74BEACB2BA8A}"/>
              </a:ext>
            </a:extLst>
          </p:cNvPr>
          <p:cNvPicPr>
            <a:picLocks noChangeAspect="1"/>
          </p:cNvPicPr>
          <p:nvPr/>
        </p:nvPicPr>
        <p:blipFill>
          <a:blip r:embed="rId3"/>
          <a:stretch>
            <a:fillRect/>
          </a:stretch>
        </p:blipFill>
        <p:spPr>
          <a:xfrm>
            <a:off x="3900817" y="1899774"/>
            <a:ext cx="8247539" cy="4248472"/>
          </a:xfrm>
          <a:prstGeom prst="rect">
            <a:avLst/>
          </a:prstGeom>
        </p:spPr>
      </p:pic>
      <p:pic>
        <p:nvPicPr>
          <p:cNvPr id="8" name="Picture 7">
            <a:extLst>
              <a:ext uri="{FF2B5EF4-FFF2-40B4-BE49-F238E27FC236}">
                <a16:creationId xmlns:a16="http://schemas.microsoft.com/office/drawing/2014/main" id="{643F9DBF-231B-029C-B814-38ED8828919F}"/>
              </a:ext>
            </a:extLst>
          </p:cNvPr>
          <p:cNvPicPr>
            <a:picLocks noChangeAspect="1"/>
          </p:cNvPicPr>
          <p:nvPr/>
        </p:nvPicPr>
        <p:blipFill>
          <a:blip r:embed="rId4"/>
          <a:stretch>
            <a:fillRect/>
          </a:stretch>
        </p:blipFill>
        <p:spPr>
          <a:xfrm>
            <a:off x="405780" y="2200363"/>
            <a:ext cx="2808312" cy="2457273"/>
          </a:xfrm>
          <a:prstGeom prst="rect">
            <a:avLst/>
          </a:prstGeom>
        </p:spPr>
      </p:pic>
      <p:sp>
        <p:nvSpPr>
          <p:cNvPr id="10" name="TextBox 9">
            <a:extLst>
              <a:ext uri="{FF2B5EF4-FFF2-40B4-BE49-F238E27FC236}">
                <a16:creationId xmlns:a16="http://schemas.microsoft.com/office/drawing/2014/main" id="{B069DE69-AA90-E0A3-8302-B011A6A03367}"/>
              </a:ext>
            </a:extLst>
          </p:cNvPr>
          <p:cNvSpPr txBox="1"/>
          <p:nvPr/>
        </p:nvSpPr>
        <p:spPr>
          <a:xfrm>
            <a:off x="621804" y="4797152"/>
            <a:ext cx="2592288" cy="707886"/>
          </a:xfrm>
          <a:prstGeom prst="rect">
            <a:avLst/>
          </a:prstGeom>
          <a:noFill/>
        </p:spPr>
        <p:txBody>
          <a:bodyPr wrap="square">
            <a:spAutoFit/>
          </a:bodyPr>
          <a:lstStyle/>
          <a:p>
            <a:pPr algn="ct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Download the app by Scanning QR Code</a:t>
            </a:r>
            <a:endParaRPr lang="en-GB" sz="2000" b="1" dirty="0"/>
          </a:p>
        </p:txBody>
      </p:sp>
      <p:sp>
        <p:nvSpPr>
          <p:cNvPr id="3" name="TextBox 2">
            <a:extLst>
              <a:ext uri="{FF2B5EF4-FFF2-40B4-BE49-F238E27FC236}">
                <a16:creationId xmlns:a16="http://schemas.microsoft.com/office/drawing/2014/main" id="{03D66ACB-F811-8502-9281-807B62975A71}"/>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434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1767F-0BF4-477D-78A5-DA06FD14F3F1}"/>
            </a:ext>
          </a:extLst>
        </p:cNvPr>
        <p:cNvGrpSpPr/>
        <p:nvPr/>
      </p:nvGrpSpPr>
      <p:grpSpPr>
        <a:xfrm>
          <a:off x="0" y="0"/>
          <a:ext cx="0" cy="0"/>
          <a:chOff x="0" y="0"/>
          <a:chExt cx="0" cy="0"/>
        </a:xfrm>
      </p:grpSpPr>
      <p:sp>
        <p:nvSpPr>
          <p:cNvPr id="4" name="Rectangle: Rounded Corners 3">
            <a:hlinkClick r:id="rId3"/>
            <a:extLst>
              <a:ext uri="{FF2B5EF4-FFF2-40B4-BE49-F238E27FC236}">
                <a16:creationId xmlns:a16="http://schemas.microsoft.com/office/drawing/2014/main" id="{B78A465E-7E03-088B-2986-93FCE16ADB9D}"/>
              </a:ext>
            </a:extLst>
          </p:cNvPr>
          <p:cNvSpPr/>
          <p:nvPr/>
        </p:nvSpPr>
        <p:spPr>
          <a:xfrm>
            <a:off x="5198027" y="6071942"/>
            <a:ext cx="1800200" cy="432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Click Me</a:t>
            </a:r>
          </a:p>
        </p:txBody>
      </p:sp>
      <p:pic>
        <p:nvPicPr>
          <p:cNvPr id="5" name="Picture 4" descr="A screenshot of a login page&#10;&#10;Description automatically generated">
            <a:extLst>
              <a:ext uri="{FF2B5EF4-FFF2-40B4-BE49-F238E27FC236}">
                <a16:creationId xmlns:a16="http://schemas.microsoft.com/office/drawing/2014/main" id="{8FD7BD57-F5A8-21CE-0E09-C97B4F934290}"/>
              </a:ext>
            </a:extLst>
          </p:cNvPr>
          <p:cNvPicPr>
            <a:picLocks noChangeAspect="1"/>
          </p:cNvPicPr>
          <p:nvPr/>
        </p:nvPicPr>
        <p:blipFill>
          <a:blip r:embed="rId4"/>
          <a:stretch>
            <a:fillRect/>
          </a:stretch>
        </p:blipFill>
        <p:spPr>
          <a:xfrm>
            <a:off x="2251488" y="1058322"/>
            <a:ext cx="8092105" cy="4740334"/>
          </a:xfrm>
          <a:prstGeom prst="rect">
            <a:avLst/>
          </a:prstGeom>
        </p:spPr>
      </p:pic>
      <p:sp>
        <p:nvSpPr>
          <p:cNvPr id="3" name="TextBox 2">
            <a:extLst>
              <a:ext uri="{FF2B5EF4-FFF2-40B4-BE49-F238E27FC236}">
                <a16:creationId xmlns:a16="http://schemas.microsoft.com/office/drawing/2014/main" id="{F06EF74D-AE2A-7FF1-CDE9-67943B2EC137}"/>
              </a:ext>
            </a:extLst>
          </p:cNvPr>
          <p:cNvSpPr txBox="1"/>
          <p:nvPr/>
        </p:nvSpPr>
        <p:spPr>
          <a:xfrm>
            <a:off x="4102018" y="536403"/>
            <a:ext cx="493757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3200" b="1" kern="100" dirty="0">
                <a:latin typeface="+mj-lt"/>
                <a:ea typeface="Calibri" panose="020F0502020204030204" pitchFamily="34" charset="0"/>
                <a:cs typeface="Times New Roman" panose="02020603050405020304" pitchFamily="18" charset="0"/>
              </a:rPr>
              <a:t>ICT Tools and Resources</a:t>
            </a:r>
            <a:endParaRPr lang="en-GB" sz="3200" b="1" kern="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852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C8C417-CB65-3A2B-0308-7E213F5B6877}"/>
              </a:ext>
            </a:extLst>
          </p:cNvPr>
          <p:cNvSpPr txBox="1"/>
          <p:nvPr/>
        </p:nvSpPr>
        <p:spPr>
          <a:xfrm>
            <a:off x="3377595" y="511629"/>
            <a:ext cx="6250429" cy="584775"/>
          </a:xfrm>
          <a:prstGeom prst="rect">
            <a:avLst/>
          </a:prstGeom>
          <a:noFill/>
        </p:spPr>
        <p:txBody>
          <a:bodyPr wrap="none" lIns="91440" tIns="45720" rIns="91440" bIns="45720" rtlCol="0" anchor="t">
            <a:spAutoFit/>
          </a:bodyPr>
          <a:lstStyle/>
          <a:p>
            <a:r>
              <a:rPr lang="en-GB" sz="3200" b="1" kern="100" dirty="0">
                <a:latin typeface="+mj-lt"/>
                <a:ea typeface="Calibri" panose="020F0502020204030204" pitchFamily="34" charset="0"/>
                <a:cs typeface="Times New Roman" panose="02020603050405020304" pitchFamily="18" charset="0"/>
              </a:rPr>
              <a:t>Focus Areas in Today’s Session</a:t>
            </a:r>
          </a:p>
        </p:txBody>
      </p:sp>
      <p:sp>
        <p:nvSpPr>
          <p:cNvPr id="3" name="TextBox 2">
            <a:extLst>
              <a:ext uri="{FF2B5EF4-FFF2-40B4-BE49-F238E27FC236}">
                <a16:creationId xmlns:a16="http://schemas.microsoft.com/office/drawing/2014/main" id="{927B2830-1FA3-77E5-F7BC-48B4E5D2204E}"/>
              </a:ext>
            </a:extLst>
          </p:cNvPr>
          <p:cNvSpPr txBox="1"/>
          <p:nvPr/>
        </p:nvSpPr>
        <p:spPr>
          <a:xfrm>
            <a:off x="621804" y="1628143"/>
            <a:ext cx="6912768"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ea typeface="Calibri" panose="020F0502020204030204" pitchFamily="34" charset="0"/>
                <a:cs typeface="Calibri" panose="020F0502020204030204" pitchFamily="34" charset="0"/>
              </a:rPr>
              <a:t>Explore a variety of ICT tools and resources.</a:t>
            </a:r>
          </a:p>
          <a:p>
            <a:pPr marL="342900" indent="-342900">
              <a:buFont typeface="Arial" panose="020B0604020202020204" pitchFamily="34" charset="0"/>
              <a:buChar char="•"/>
            </a:pPr>
            <a:r>
              <a:rPr lang="en-US" sz="2000" dirty="0">
                <a:latin typeface="+mj-lt"/>
                <a:ea typeface="Calibri" panose="020F0502020204030204" pitchFamily="34" charset="0"/>
                <a:cs typeface="Calibri" panose="020F0502020204030204" pitchFamily="34" charset="0"/>
              </a:rPr>
              <a:t>Learn to enhance teaching effectiveness and student engagement.</a:t>
            </a:r>
          </a:p>
          <a:p>
            <a:pPr marL="342900" indent="-342900">
              <a:buFont typeface="Arial" panose="020B0604020202020204" pitchFamily="34" charset="0"/>
              <a:buChar char="•"/>
            </a:pPr>
            <a:r>
              <a:rPr lang="en-US" sz="2000" dirty="0">
                <a:latin typeface="+mj-lt"/>
                <a:ea typeface="Calibri" panose="020F0502020204030204" pitchFamily="34" charset="0"/>
                <a:cs typeface="Calibri" panose="020F0502020204030204" pitchFamily="34" charset="0"/>
              </a:rPr>
              <a:t>Discover methods to integrate these tools into daily teaching practices for more interactive and impactful learning.</a:t>
            </a:r>
          </a:p>
          <a:p>
            <a:pPr marL="342900" indent="-342900">
              <a:buFont typeface="Arial" panose="020B0604020202020204" pitchFamily="34" charset="0"/>
              <a:buChar char="•"/>
            </a:pPr>
            <a:r>
              <a:rPr lang="en-US" sz="2000" dirty="0">
                <a:latin typeface="+mj-lt"/>
                <a:ea typeface="Calibri" panose="020F0502020204030204" pitchFamily="34" charset="0"/>
                <a:cs typeface="Calibri" panose="020F0502020204030204" pitchFamily="34" charset="0"/>
              </a:rPr>
              <a:t>Gain skills in accessing and utilizing educational platforms.</a:t>
            </a:r>
          </a:p>
          <a:p>
            <a:pPr marL="342900" indent="-342900">
              <a:buFont typeface="Arial" panose="020B0604020202020204" pitchFamily="34" charset="0"/>
              <a:buChar char="•"/>
            </a:pPr>
            <a:r>
              <a:rPr lang="en-US" sz="2000" dirty="0">
                <a:latin typeface="+mj-lt"/>
                <a:ea typeface="Calibri" panose="020F0502020204030204" pitchFamily="34" charset="0"/>
                <a:cs typeface="Calibri" panose="020F0502020204030204" pitchFamily="34" charset="0"/>
              </a:rPr>
              <a:t>Learn to use QR codes for easy access to online resources.</a:t>
            </a:r>
          </a:p>
          <a:p>
            <a:pPr marL="342900" indent="-342900">
              <a:buFont typeface="Arial" panose="020B0604020202020204" pitchFamily="34" charset="0"/>
              <a:buChar char="•"/>
            </a:pPr>
            <a:r>
              <a:rPr lang="en-US" sz="2000" dirty="0">
                <a:latin typeface="+mj-lt"/>
                <a:ea typeface="Calibri" panose="020F0502020204030204" pitchFamily="34" charset="0"/>
                <a:cs typeface="Calibri" panose="020F0502020204030204" pitchFamily="34" charset="0"/>
              </a:rPr>
              <a:t>Practical demonstrations on using key platforms like MIS Monitoring Tool, NCERT, DIKSHA and Shiksha Portal.</a:t>
            </a:r>
            <a:endParaRPr lang="en-GB" sz="2000" dirty="0">
              <a:latin typeface="+mj-lt"/>
              <a:ea typeface="Calibri" panose="020F0502020204030204" pitchFamily="34" charset="0"/>
              <a:cs typeface="Calibri" panose="020F0502020204030204" pitchFamily="34" charset="0"/>
            </a:endParaRPr>
          </a:p>
        </p:txBody>
      </p:sp>
      <p:pic>
        <p:nvPicPr>
          <p:cNvPr id="3074" name="Picture 2" descr="Vector computer networks on white background">
            <a:extLst>
              <a:ext uri="{FF2B5EF4-FFF2-40B4-BE49-F238E27FC236}">
                <a16:creationId xmlns:a16="http://schemas.microsoft.com/office/drawing/2014/main" id="{2FE18AC4-9806-6D5D-72CF-FF343A18F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298" y="1628143"/>
            <a:ext cx="4133453" cy="413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A4C708-C7C9-2198-063C-B08123A739A7}"/>
              </a:ext>
            </a:extLst>
          </p:cNvPr>
          <p:cNvPicPr>
            <a:picLocks noChangeAspect="1"/>
          </p:cNvPicPr>
          <p:nvPr/>
        </p:nvPicPr>
        <p:blipFill>
          <a:blip r:embed="rId3"/>
          <a:stretch>
            <a:fillRect/>
          </a:stretch>
        </p:blipFill>
        <p:spPr>
          <a:xfrm>
            <a:off x="1" y="-505238"/>
            <a:ext cx="12188824" cy="7915886"/>
          </a:xfrm>
          <a:prstGeom prst="rect">
            <a:avLst/>
          </a:prstGeom>
        </p:spPr>
      </p:pic>
    </p:spTree>
    <p:extLst>
      <p:ext uri="{BB962C8B-B14F-4D97-AF65-F5344CB8AC3E}">
        <p14:creationId xmlns:p14="http://schemas.microsoft.com/office/powerpoint/2010/main" val="19521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ext gif. In a kaleidoscope of colors the same phrase spins on a black background. Text, &quot;Appreciate you.&quot;">
            <a:extLst>
              <a:ext uri="{FF2B5EF4-FFF2-40B4-BE49-F238E27FC236}">
                <a16:creationId xmlns:a16="http://schemas.microsoft.com/office/drawing/2014/main" id="{9BF2068D-D364-6390-6461-FA2B6E7F8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88825" cy="68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14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8C7EE1-6D0D-4E4B-FBE1-A623B8794909}"/>
              </a:ext>
            </a:extLst>
          </p:cNvPr>
          <p:cNvSpPr txBox="1"/>
          <p:nvPr/>
        </p:nvSpPr>
        <p:spPr>
          <a:xfrm>
            <a:off x="166885" y="116632"/>
            <a:ext cx="11855053" cy="792088"/>
          </a:xfrm>
          <a:prstGeom prst="rect">
            <a:avLst/>
          </a:prstGeom>
        </p:spPr>
        <p:txBody>
          <a:bodyPr vert="horz" lIns="121899" tIns="60949" rIns="121899" bIns="60949" rtlCol="0" anchor="b">
            <a:noAutofit/>
          </a:bodyPr>
          <a:lstStyle/>
          <a:p>
            <a:pPr>
              <a:lnSpc>
                <a:spcPct val="85000"/>
              </a:lnSpc>
              <a:spcBef>
                <a:spcPct val="0"/>
              </a:spcBef>
              <a:spcAft>
                <a:spcPts val="600"/>
              </a:spcAft>
            </a:pPr>
            <a:r>
              <a:rPr lang="en-US" sz="3200" b="1" kern="100" dirty="0">
                <a:latin typeface="+mj-lt"/>
                <a:ea typeface="Calibri" panose="020F0502020204030204" pitchFamily="34" charset="0"/>
                <a:cs typeface="Times New Roman" panose="02020603050405020304" pitchFamily="18" charset="0"/>
              </a:rPr>
              <a:t>Basics of ICT- Information and Communication Technology</a:t>
            </a:r>
          </a:p>
        </p:txBody>
      </p:sp>
      <p:pic>
        <p:nvPicPr>
          <p:cNvPr id="8" name="Picture 4" descr="Free vector modern technology composition with isometric view">
            <a:extLst>
              <a:ext uri="{FF2B5EF4-FFF2-40B4-BE49-F238E27FC236}">
                <a16:creationId xmlns:a16="http://schemas.microsoft.com/office/drawing/2014/main" id="{3FEB99A9-3D5B-ED87-4338-149A793CD0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43"/>
          <a:stretch/>
        </p:blipFill>
        <p:spPr bwMode="auto">
          <a:xfrm>
            <a:off x="3703649" y="1833960"/>
            <a:ext cx="4781526" cy="43204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9ACFA2F-C5BF-F600-F4B9-DD4E168EA1CC}"/>
              </a:ext>
            </a:extLst>
          </p:cNvPr>
          <p:cNvSpPr/>
          <p:nvPr/>
        </p:nvSpPr>
        <p:spPr>
          <a:xfrm>
            <a:off x="909836" y="3617640"/>
            <a:ext cx="1008112" cy="324036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80FF676-1250-4855-BF41-0A060FA735B6}"/>
              </a:ext>
            </a:extLst>
          </p:cNvPr>
          <p:cNvSpPr/>
          <p:nvPr/>
        </p:nvSpPr>
        <p:spPr>
          <a:xfrm rot="5400000">
            <a:off x="10070289" y="189372"/>
            <a:ext cx="1008112" cy="324036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06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647BC37-A8BD-5DF5-0920-73590EA116D6}"/>
              </a:ext>
            </a:extLst>
          </p:cNvPr>
          <p:cNvSpPr/>
          <p:nvPr/>
        </p:nvSpPr>
        <p:spPr>
          <a:xfrm>
            <a:off x="8124892" y="5032853"/>
            <a:ext cx="1686764" cy="541956"/>
          </a:xfrm>
          <a:prstGeom prst="roundRect">
            <a:avLst/>
          </a:prstGeom>
          <a:solidFill>
            <a:srgbClr val="EBEA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99FCEE9B-6CEA-D60E-6F1C-0EA543D9B988}"/>
              </a:ext>
            </a:extLst>
          </p:cNvPr>
          <p:cNvSpPr/>
          <p:nvPr/>
        </p:nvSpPr>
        <p:spPr>
          <a:xfrm>
            <a:off x="8110636" y="4095511"/>
            <a:ext cx="1686764" cy="541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F1270C10-07EB-5537-580B-55326CC8CCD3}"/>
              </a:ext>
            </a:extLst>
          </p:cNvPr>
          <p:cNvSpPr/>
          <p:nvPr/>
        </p:nvSpPr>
        <p:spPr>
          <a:xfrm>
            <a:off x="8110636" y="3007122"/>
            <a:ext cx="1686764" cy="541956"/>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D3BD0F73-E93D-AB1D-7C8A-7B3423A05D0F}"/>
              </a:ext>
            </a:extLst>
          </p:cNvPr>
          <p:cNvSpPr/>
          <p:nvPr/>
        </p:nvSpPr>
        <p:spPr>
          <a:xfrm>
            <a:off x="8110636" y="1977012"/>
            <a:ext cx="1686764" cy="541956"/>
          </a:xfrm>
          <a:prstGeom prst="roundRect">
            <a:avLst/>
          </a:prstGeom>
          <a:solidFill>
            <a:srgbClr val="EAB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descr="Vector rack server and icons elements data center around">
            <a:extLst>
              <a:ext uri="{FF2B5EF4-FFF2-40B4-BE49-F238E27FC236}">
                <a16:creationId xmlns:a16="http://schemas.microsoft.com/office/drawing/2014/main" id="{4CEF53C0-CF50-FC8C-1556-B57701665D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97868" y="1340768"/>
            <a:ext cx="5073078" cy="5073078"/>
          </a:xfrm>
          <a:prstGeom prst="rect">
            <a:avLst/>
          </a:prstGeom>
          <a:solidFill>
            <a:srgbClr val="FFFFFF"/>
          </a:solidFill>
        </p:spPr>
      </p:pic>
      <p:sp>
        <p:nvSpPr>
          <p:cNvPr id="3" name="TextBox 2">
            <a:extLst>
              <a:ext uri="{FF2B5EF4-FFF2-40B4-BE49-F238E27FC236}">
                <a16:creationId xmlns:a16="http://schemas.microsoft.com/office/drawing/2014/main" id="{EC50FB0E-A87D-0C2D-11D1-B6CA3E323996}"/>
              </a:ext>
            </a:extLst>
          </p:cNvPr>
          <p:cNvSpPr txBox="1"/>
          <p:nvPr/>
        </p:nvSpPr>
        <p:spPr>
          <a:xfrm>
            <a:off x="8326660" y="1992103"/>
            <a:ext cx="1470740" cy="400110"/>
          </a:xfrm>
          <a:prstGeom prst="rect">
            <a:avLst/>
          </a:prstGeom>
          <a:noFill/>
        </p:spPr>
        <p:txBody>
          <a:bodyPr wrap="square">
            <a:spAutoFit/>
          </a:bodyPr>
          <a:lstStyle/>
          <a:p>
            <a:r>
              <a:rPr lang="en-US" sz="2000" dirty="0">
                <a:latin typeface="+mj-lt"/>
                <a:ea typeface="Calibri" panose="020F0502020204030204" pitchFamily="34" charset="0"/>
                <a:cs typeface="Calibri" panose="020F0502020204030204" pitchFamily="34" charset="0"/>
              </a:rPr>
              <a:t>Hardware</a:t>
            </a:r>
            <a:endParaRPr lang="en-GB" sz="2000" dirty="0">
              <a:latin typeface="+mj-lt"/>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BF5DC27-7434-5DBA-5CD3-0413590A749D}"/>
              </a:ext>
            </a:extLst>
          </p:cNvPr>
          <p:cNvSpPr txBox="1"/>
          <p:nvPr/>
        </p:nvSpPr>
        <p:spPr>
          <a:xfrm>
            <a:off x="8326660" y="3045832"/>
            <a:ext cx="1368152" cy="400110"/>
          </a:xfrm>
          <a:prstGeom prst="rect">
            <a:avLst/>
          </a:prstGeom>
          <a:noFill/>
        </p:spPr>
        <p:txBody>
          <a:bodyPr wrap="square">
            <a:spAutoFit/>
          </a:bodyPr>
          <a:lstStyle/>
          <a:p>
            <a:r>
              <a:rPr lang="en-US" sz="2000" dirty="0">
                <a:latin typeface="+mj-lt"/>
                <a:ea typeface="Calibri" panose="020F0502020204030204" pitchFamily="34" charset="0"/>
                <a:cs typeface="Calibri" panose="020F0502020204030204" pitchFamily="34" charset="0"/>
              </a:rPr>
              <a:t>Software</a:t>
            </a:r>
            <a:endParaRPr lang="en-GB" sz="2000" dirty="0">
              <a:latin typeface="+mj-lt"/>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D29064E7-5CBC-C877-BDD5-B1C62600DC8A}"/>
              </a:ext>
            </a:extLst>
          </p:cNvPr>
          <p:cNvSpPr txBox="1"/>
          <p:nvPr/>
        </p:nvSpPr>
        <p:spPr>
          <a:xfrm>
            <a:off x="8120800" y="4095511"/>
            <a:ext cx="1574012" cy="461665"/>
          </a:xfrm>
          <a:prstGeom prst="rect">
            <a:avLst/>
          </a:prstGeom>
          <a:noFill/>
        </p:spPr>
        <p:txBody>
          <a:bodyPr wrap="square">
            <a:spAutoFit/>
          </a:bodyPr>
          <a:lstStyle/>
          <a:p>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mj-lt"/>
                <a:ea typeface="Calibri" panose="020F0502020204030204" pitchFamily="34" charset="0"/>
                <a:cs typeface="Calibri" panose="020F0502020204030204" pitchFamily="34" charset="0"/>
              </a:rPr>
              <a:t>Networks</a:t>
            </a:r>
            <a:endParaRPr lang="en-GB" sz="2000" dirty="0">
              <a:latin typeface="+mj-lt"/>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46AA79B-D080-14F3-D3D4-2034CB6CE766}"/>
              </a:ext>
            </a:extLst>
          </p:cNvPr>
          <p:cNvSpPr txBox="1"/>
          <p:nvPr/>
        </p:nvSpPr>
        <p:spPr>
          <a:xfrm>
            <a:off x="8326660" y="5072998"/>
            <a:ext cx="7985760" cy="400110"/>
          </a:xfrm>
          <a:prstGeom prst="rect">
            <a:avLst/>
          </a:prstGeom>
          <a:noFill/>
        </p:spPr>
        <p:txBody>
          <a:bodyPr wrap="square">
            <a:spAutoFit/>
          </a:bodyPr>
          <a:lstStyle/>
          <a:p>
            <a:r>
              <a:rPr lang="en-US" sz="2000" dirty="0">
                <a:latin typeface="+mj-lt"/>
                <a:ea typeface="Calibri" panose="020F0502020204030204" pitchFamily="34" charset="0"/>
                <a:cs typeface="Calibri" panose="020F0502020204030204" pitchFamily="34" charset="0"/>
              </a:rPr>
              <a:t>Database</a:t>
            </a:r>
            <a:endParaRPr lang="en-GB" sz="2000" dirty="0">
              <a:latin typeface="+mj-lt"/>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7205BCD-0FDA-6A15-250A-9AEBBADEAA6A}"/>
              </a:ext>
            </a:extLst>
          </p:cNvPr>
          <p:cNvSpPr txBox="1"/>
          <p:nvPr/>
        </p:nvSpPr>
        <p:spPr>
          <a:xfrm>
            <a:off x="166885" y="116632"/>
            <a:ext cx="11855053" cy="792088"/>
          </a:xfrm>
          <a:prstGeom prst="rect">
            <a:avLst/>
          </a:prstGeom>
        </p:spPr>
        <p:txBody>
          <a:bodyPr vert="horz" lIns="121899" tIns="60949" rIns="121899" bIns="60949" rtlCol="0" anchor="b">
            <a:noAutofit/>
          </a:bodyPr>
          <a:lstStyle/>
          <a:p>
            <a:pPr>
              <a:lnSpc>
                <a:spcPct val="85000"/>
              </a:lnSpc>
              <a:spcBef>
                <a:spcPct val="0"/>
              </a:spcBef>
              <a:spcAft>
                <a:spcPts val="600"/>
              </a:spcAft>
            </a:pPr>
            <a:r>
              <a:rPr lang="en-US" sz="3200" b="1" kern="100" dirty="0">
                <a:latin typeface="+mj-lt"/>
                <a:ea typeface="Calibri" panose="020F0502020204030204" pitchFamily="34" charset="0"/>
                <a:cs typeface="Times New Roman" panose="02020603050405020304" pitchFamily="18" charset="0"/>
              </a:rPr>
              <a:t>Basics of ICT- Information and Communication Technology</a:t>
            </a:r>
          </a:p>
        </p:txBody>
      </p:sp>
    </p:spTree>
    <p:extLst>
      <p:ext uri="{BB962C8B-B14F-4D97-AF65-F5344CB8AC3E}">
        <p14:creationId xmlns:p14="http://schemas.microsoft.com/office/powerpoint/2010/main" val="39908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ree photo pupils doing task on laptops and focused teacher monitoring them">
            <a:extLst>
              <a:ext uri="{FF2B5EF4-FFF2-40B4-BE49-F238E27FC236}">
                <a16:creationId xmlns:a16="http://schemas.microsoft.com/office/drawing/2014/main" id="{9F86BC84-B009-0D04-0719-E4DAE621F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853" y="1326672"/>
            <a:ext cx="7560579" cy="5036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2D2B17-498D-E3FC-40AA-E524C9B48B14}"/>
              </a:ext>
            </a:extLst>
          </p:cNvPr>
          <p:cNvSpPr txBox="1"/>
          <p:nvPr/>
        </p:nvSpPr>
        <p:spPr>
          <a:xfrm>
            <a:off x="3565650" y="404664"/>
            <a:ext cx="5657318" cy="584775"/>
          </a:xfrm>
          <a:prstGeom prst="rect">
            <a:avLst/>
          </a:prstGeom>
          <a:noFill/>
        </p:spPr>
        <p:txBody>
          <a:bodyPr wrap="none" rtlCol="0">
            <a:spAutoFit/>
          </a:bodyPr>
          <a:lstStyle/>
          <a:p>
            <a:r>
              <a:rPr lang="en-GB" sz="3200" b="1" kern="100" dirty="0">
                <a:latin typeface="+mj-lt"/>
                <a:ea typeface="Calibri" panose="020F0502020204030204" pitchFamily="34" charset="0"/>
                <a:cs typeface="Times New Roman" panose="02020603050405020304" pitchFamily="18" charset="0"/>
              </a:rPr>
              <a:t>Basic Communication Tools</a:t>
            </a:r>
          </a:p>
        </p:txBody>
      </p:sp>
    </p:spTree>
    <p:extLst>
      <p:ext uri="{BB962C8B-B14F-4D97-AF65-F5344CB8AC3E}">
        <p14:creationId xmlns:p14="http://schemas.microsoft.com/office/powerpoint/2010/main" val="159605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44BD5D-9C33-D81C-06B5-E3BC43DE194A}"/>
              </a:ext>
            </a:extLst>
          </p:cNvPr>
          <p:cNvSpPr txBox="1"/>
          <p:nvPr/>
        </p:nvSpPr>
        <p:spPr>
          <a:xfrm>
            <a:off x="3565650" y="404664"/>
            <a:ext cx="5657318" cy="584775"/>
          </a:xfrm>
          <a:prstGeom prst="rect">
            <a:avLst/>
          </a:prstGeom>
          <a:noFill/>
        </p:spPr>
        <p:txBody>
          <a:bodyPr wrap="none" rtlCol="0">
            <a:spAutoFit/>
          </a:bodyPr>
          <a:lstStyle/>
          <a:p>
            <a:r>
              <a:rPr lang="en-GB" sz="3200" b="1" kern="100" dirty="0">
                <a:latin typeface="+mj-lt"/>
                <a:ea typeface="Calibri" panose="020F0502020204030204" pitchFamily="34" charset="0"/>
                <a:cs typeface="Times New Roman" panose="02020603050405020304" pitchFamily="18" charset="0"/>
              </a:rPr>
              <a:t>Basic Communication Tools</a:t>
            </a:r>
          </a:p>
        </p:txBody>
      </p:sp>
      <p:pic>
        <p:nvPicPr>
          <p:cNvPr id="6148" name="Picture 4" descr="Photo portrait of young adult indian woman in sari with mobile phone">
            <a:extLst>
              <a:ext uri="{FF2B5EF4-FFF2-40B4-BE49-F238E27FC236}">
                <a16:creationId xmlns:a16="http://schemas.microsoft.com/office/drawing/2014/main" id="{D25A4985-CBCC-2B46-DAD3-1B81160B3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1988840"/>
            <a:ext cx="5188720" cy="3456384"/>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6150" name="Picture 6" descr="Photo woman hand adjusting the sound volume on retro radio cassette stereo  in vintage color tone">
            <a:extLst>
              <a:ext uri="{FF2B5EF4-FFF2-40B4-BE49-F238E27FC236}">
                <a16:creationId xmlns:a16="http://schemas.microsoft.com/office/drawing/2014/main" id="{61C1E330-7EBC-D56C-CE69-448D4BB187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610" y="1988840"/>
            <a:ext cx="5108426" cy="340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44BD5D-9C33-D81C-06B5-E3BC43DE194A}"/>
              </a:ext>
            </a:extLst>
          </p:cNvPr>
          <p:cNvSpPr txBox="1"/>
          <p:nvPr/>
        </p:nvSpPr>
        <p:spPr>
          <a:xfrm>
            <a:off x="4510236" y="188640"/>
            <a:ext cx="373692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3200" b="1" kern="100" dirty="0">
                <a:latin typeface="+mj-lt"/>
                <a:ea typeface="Calibri" panose="020F0502020204030204" pitchFamily="34" charset="0"/>
                <a:cs typeface="Times New Roman" panose="02020603050405020304" pitchFamily="18" charset="0"/>
              </a:rPr>
              <a:t>Importance of ICT</a:t>
            </a:r>
          </a:p>
        </p:txBody>
      </p:sp>
      <p:pic>
        <p:nvPicPr>
          <p:cNvPr id="2" name="solar_eclipse_-_965 (360p)">
            <a:hlinkClick r:id="" action="ppaction://media"/>
            <a:extLst>
              <a:ext uri="{FF2B5EF4-FFF2-40B4-BE49-F238E27FC236}">
                <a16:creationId xmlns:a16="http://schemas.microsoft.com/office/drawing/2014/main" id="{3E6835B5-5478-3D8D-098C-CCFA639CFD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0942" y="980728"/>
            <a:ext cx="10846939" cy="5848766"/>
          </a:xfrm>
          <a:prstGeom prst="rect">
            <a:avLst/>
          </a:prstGeom>
        </p:spPr>
      </p:pic>
    </p:spTree>
    <p:extLst>
      <p:ext uri="{BB962C8B-B14F-4D97-AF65-F5344CB8AC3E}">
        <p14:creationId xmlns:p14="http://schemas.microsoft.com/office/powerpoint/2010/main" val="82883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ree vector computer design">
            <a:extLst>
              <a:ext uri="{FF2B5EF4-FFF2-40B4-BE49-F238E27FC236}">
                <a16:creationId xmlns:a16="http://schemas.microsoft.com/office/drawing/2014/main" id="{D9736001-A36D-C9E2-FFDA-5F2BDEB6EB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95" b="10822"/>
          <a:stretch/>
        </p:blipFill>
        <p:spPr bwMode="auto">
          <a:xfrm>
            <a:off x="3050800" y="1340768"/>
            <a:ext cx="6087224" cy="47165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781B2A6-FCF6-ACA0-CB88-C7617841BB86}"/>
              </a:ext>
            </a:extLst>
          </p:cNvPr>
          <p:cNvPicPr>
            <a:picLocks noChangeAspect="1"/>
          </p:cNvPicPr>
          <p:nvPr/>
        </p:nvPicPr>
        <p:blipFill>
          <a:blip r:embed="rId4"/>
          <a:stretch>
            <a:fillRect/>
          </a:stretch>
        </p:blipFill>
        <p:spPr>
          <a:xfrm>
            <a:off x="4581564" y="1916832"/>
            <a:ext cx="3025695" cy="2402758"/>
          </a:xfrm>
          <a:prstGeom prst="rect">
            <a:avLst/>
          </a:prstGeom>
        </p:spPr>
      </p:pic>
      <p:sp>
        <p:nvSpPr>
          <p:cNvPr id="2" name="TextBox 1">
            <a:extLst>
              <a:ext uri="{FF2B5EF4-FFF2-40B4-BE49-F238E27FC236}">
                <a16:creationId xmlns:a16="http://schemas.microsoft.com/office/drawing/2014/main" id="{A9EC4163-95AB-B297-D767-D1DE4C2C0A1B}"/>
              </a:ext>
            </a:extLst>
          </p:cNvPr>
          <p:cNvSpPr txBox="1"/>
          <p:nvPr/>
        </p:nvSpPr>
        <p:spPr>
          <a:xfrm>
            <a:off x="4510236" y="188640"/>
            <a:ext cx="3736920" cy="58477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3200" b="1" kern="100" dirty="0">
                <a:latin typeface="+mj-lt"/>
                <a:ea typeface="Calibri" panose="020F0502020204030204" pitchFamily="34" charset="0"/>
                <a:cs typeface="Times New Roman" panose="02020603050405020304" pitchFamily="18" charset="0"/>
              </a:rPr>
              <a:t>Importance of ICT</a:t>
            </a:r>
          </a:p>
        </p:txBody>
      </p:sp>
    </p:spTree>
    <p:extLst>
      <p:ext uri="{BB962C8B-B14F-4D97-AF65-F5344CB8AC3E}">
        <p14:creationId xmlns:p14="http://schemas.microsoft.com/office/powerpoint/2010/main" val="401771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D91218DAB88D41A858B21F9BF81D2A" ma:contentTypeVersion="16" ma:contentTypeDescription="Create a new document." ma:contentTypeScope="" ma:versionID="f2536353465275f70f240c5541fb10ee">
  <xsd:schema xmlns:xsd="http://www.w3.org/2001/XMLSchema" xmlns:xs="http://www.w3.org/2001/XMLSchema" xmlns:p="http://schemas.microsoft.com/office/2006/metadata/properties" xmlns:ns3="27e65236-8c6c-4b1b-9793-513433c3e953" xmlns:ns4="6daeb332-25bb-4162-846b-f28d03cedd2a" targetNamespace="http://schemas.microsoft.com/office/2006/metadata/properties" ma:root="true" ma:fieldsID="4764b4b50a003f3792c6db67ff8042a0" ns3:_="" ns4:_="">
    <xsd:import namespace="27e65236-8c6c-4b1b-9793-513433c3e953"/>
    <xsd:import namespace="6daeb332-25bb-4162-846b-f28d03cedd2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e65236-8c6c-4b1b-9793-513433c3e9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aeb332-25bb-4162-846b-f28d03cedd2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7e65236-8c6c-4b1b-9793-513433c3e953" xsi:nil="true"/>
  </documentManagement>
</p:properties>
</file>

<file path=customXml/itemProps1.xml><?xml version="1.0" encoding="utf-8"?>
<ds:datastoreItem xmlns:ds="http://schemas.openxmlformats.org/officeDocument/2006/customXml" ds:itemID="{3C6127BE-77B9-4AB9-BA33-319A0B42A566}">
  <ds:schemaRefs>
    <ds:schemaRef ds:uri="http://schemas.microsoft.com/sharepoint/v3/contenttype/forms"/>
  </ds:schemaRefs>
</ds:datastoreItem>
</file>

<file path=customXml/itemProps2.xml><?xml version="1.0" encoding="utf-8"?>
<ds:datastoreItem xmlns:ds="http://schemas.openxmlformats.org/officeDocument/2006/customXml" ds:itemID="{AE56E50C-15D3-4FCD-B870-CDE61D7E4B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e65236-8c6c-4b1b-9793-513433c3e953"/>
    <ds:schemaRef ds:uri="6daeb332-25bb-4162-846b-f28d03cedd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0F2E16-0621-4E63-8179-3043C166973A}">
  <ds:schemaRefs>
    <ds:schemaRef ds:uri="http://schemas.microsoft.com/office/2006/metadata/properties"/>
    <ds:schemaRef ds:uri="6daeb332-25bb-4162-846b-f28d03cedd2a"/>
    <ds:schemaRef ds:uri="http://schemas.microsoft.com/office/2006/documentManagement/types"/>
    <ds:schemaRef ds:uri="http://schemas.openxmlformats.org/package/2006/metadata/core-properties"/>
    <ds:schemaRef ds:uri="27e65236-8c6c-4b1b-9793-513433c3e953"/>
    <ds:schemaRef ds:uri="http://purl.org/dc/dcmitype/"/>
    <ds:schemaRef ds:uri="http://schemas.microsoft.com/office/infopath/2007/PartnerControls"/>
    <ds:schemaRef ds:uri="http://purl.org/dc/elements/1.1/"/>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Blue bookstack presentation (widescreen)</Template>
  <TotalTime>847</TotalTime>
  <Words>2652</Words>
  <Application>Microsoft Office PowerPoint</Application>
  <PresentationFormat>Custom</PresentationFormat>
  <Paragraphs>227</Paragraphs>
  <Slides>31</Slides>
  <Notes>31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Century Gothic</vt:lpstr>
      <vt:lpstr>Google Sans</vt:lpstr>
      <vt:lpstr>Söhne</vt:lpstr>
      <vt:lpstr>Books 16x9</vt:lpstr>
      <vt:lpstr>ICT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Aarif dhariwala</dc:creator>
  <cp:lastModifiedBy>CD Team</cp:lastModifiedBy>
  <cp:revision>28</cp:revision>
  <dcterms:created xsi:type="dcterms:W3CDTF">2023-12-02T01:55:32Z</dcterms:created>
  <dcterms:modified xsi:type="dcterms:W3CDTF">2023-12-29T07:45:10Z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0x010100EAD91218DAB88D41A858B21F9BF81D2A</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